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sldIdLst>
    <p:sldId id="256" r:id="rId2"/>
    <p:sldId id="336" r:id="rId3"/>
    <p:sldId id="442" r:id="rId4"/>
    <p:sldId id="440" r:id="rId5"/>
    <p:sldId id="443" r:id="rId6"/>
    <p:sldId id="324" r:id="rId7"/>
    <p:sldId id="429" r:id="rId8"/>
    <p:sldId id="430" r:id="rId9"/>
    <p:sldId id="431" r:id="rId10"/>
    <p:sldId id="441" r:id="rId11"/>
    <p:sldId id="270" r:id="rId12"/>
    <p:sldId id="385" r:id="rId13"/>
    <p:sldId id="457" r:id="rId14"/>
    <p:sldId id="458" r:id="rId15"/>
    <p:sldId id="459" r:id="rId16"/>
    <p:sldId id="460" r:id="rId17"/>
    <p:sldId id="444" r:id="rId18"/>
    <p:sldId id="461" r:id="rId19"/>
    <p:sldId id="419" r:id="rId20"/>
    <p:sldId id="445" r:id="rId21"/>
    <p:sldId id="276" r:id="rId22"/>
    <p:sldId id="449" r:id="rId23"/>
    <p:sldId id="279" r:id="rId24"/>
    <p:sldId id="399" r:id="rId25"/>
    <p:sldId id="280" r:id="rId26"/>
    <p:sldId id="400" r:id="rId27"/>
    <p:sldId id="284" r:id="rId28"/>
    <p:sldId id="403" r:id="rId29"/>
    <p:sldId id="302" r:id="rId30"/>
    <p:sldId id="408" r:id="rId31"/>
    <p:sldId id="410" r:id="rId32"/>
    <p:sldId id="306" r:id="rId33"/>
    <p:sldId id="374" r:id="rId34"/>
    <p:sldId id="396" r:id="rId35"/>
    <p:sldId id="390" r:id="rId36"/>
    <p:sldId id="262" r:id="rId37"/>
    <p:sldId id="447" r:id="rId38"/>
    <p:sldId id="446" r:id="rId39"/>
    <p:sldId id="330" r:id="rId40"/>
    <p:sldId id="326" r:id="rId41"/>
    <p:sldId id="327" r:id="rId42"/>
    <p:sldId id="397" r:id="rId43"/>
    <p:sldId id="417" r:id="rId44"/>
    <p:sldId id="455" r:id="rId45"/>
    <p:sldId id="379" r:id="rId46"/>
    <p:sldId id="383" r:id="rId47"/>
    <p:sldId id="432" r:id="rId48"/>
    <p:sldId id="264" r:id="rId49"/>
    <p:sldId id="422" r:id="rId50"/>
    <p:sldId id="423" r:id="rId51"/>
    <p:sldId id="462" r:id="rId52"/>
    <p:sldId id="465" r:id="rId53"/>
    <p:sldId id="467" r:id="rId54"/>
    <p:sldId id="466" r:id="rId55"/>
    <p:sldId id="468" r:id="rId56"/>
    <p:sldId id="469" r:id="rId57"/>
    <p:sldId id="470" r:id="rId58"/>
    <p:sldId id="319" r:id="rId59"/>
    <p:sldId id="450" r:id="rId60"/>
    <p:sldId id="322" r:id="rId61"/>
    <p:sldId id="451" r:id="rId62"/>
    <p:sldId id="452" r:id="rId63"/>
    <p:sldId id="453" r:id="rId64"/>
    <p:sldId id="454" r:id="rId65"/>
    <p:sldId id="321" r:id="rId66"/>
    <p:sldId id="456" r:id="rId67"/>
    <p:sldId id="464" r:id="rId68"/>
    <p:sldId id="428" r:id="rId69"/>
    <p:sldId id="471" r:id="rId7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5E5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Ref idx="minor">
          <a:srgbClr val="000000"/>
        </a:fontRef>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Ref idx="minor">
          <a:srgbClr val="000000"/>
        </a:fontRef>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0"/>
    <p:restoredTop sz="94675"/>
  </p:normalViewPr>
  <p:slideViewPr>
    <p:cSldViewPr snapToGrid="0" snapToObjects="1">
      <p:cViewPr varScale="1">
        <p:scale>
          <a:sx n="64" d="100"/>
          <a:sy n="64" d="100"/>
        </p:scale>
        <p:origin x="21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1143000" y="685800"/>
            <a:ext cx="4572000" cy="3429000"/>
          </a:xfrm>
          <a:prstGeom prst="rect">
            <a:avLst/>
          </a:prstGeom>
        </p:spPr>
        <p:txBody>
          <a:bodyPr/>
          <a:lstStyle/>
          <a:p>
            <a:endParaRPr/>
          </a:p>
        </p:txBody>
      </p:sp>
      <p:sp>
        <p:nvSpPr>
          <p:cNvPr id="224" name="Shape 2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how do designers, developers, and creators of visualizations know whether something they’ve made is accessible or not for people with disabilities?</a:t>
            </a:r>
          </a:p>
        </p:txBody>
      </p:sp>
    </p:spTree>
    <p:extLst>
      <p:ext uri="{BB962C8B-B14F-4D97-AF65-F5344CB8AC3E}">
        <p14:creationId xmlns:p14="http://schemas.microsoft.com/office/powerpoint/2010/main" val="3704418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0546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7965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0639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0047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523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0864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7300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372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2042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223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986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3623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404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497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216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516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002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018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563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514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96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1521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3599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760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6752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7521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4727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8066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9954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446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1687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3326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7707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027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159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3239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939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54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26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960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97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64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0747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14" name="DIG-light.pdf" descr="DIG-light.pdf"/>
          <p:cNvPicPr>
            <a:picLocks noChangeAspect="1"/>
          </p:cNvPicPr>
          <p:nvPr/>
        </p:nvPicPr>
        <p:blipFill>
          <a:blip r:embed="rId2"/>
          <a:stretch>
            <a:fillRect/>
          </a:stretch>
        </p:blipFill>
        <p:spPr>
          <a:xfrm>
            <a:off x="20779759" y="9027953"/>
            <a:ext cx="2664105" cy="2706392"/>
          </a:xfrm>
          <a:prstGeom prst="rect">
            <a:avLst/>
          </a:prstGeom>
          <a:ln w="12700">
            <a:miter lim="400000"/>
          </a:ln>
        </p:spPr>
      </p:pic>
      <p:sp>
        <p:nvSpPr>
          <p:cNvPr id="15" name="dig.cmu.edu"/>
          <p:cNvSpPr txBox="1"/>
          <p:nvPr/>
        </p:nvSpPr>
        <p:spPr>
          <a:xfrm>
            <a:off x="20745189" y="11860902"/>
            <a:ext cx="2664105"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hlinkClick r:id="rId3"/>
              </a:defRPr>
            </a:lvl1pPr>
          </a:lstStyle>
          <a:p>
            <a:r>
              <a:rPr>
                <a:hlinkClick r:id="rId3"/>
              </a:rPr>
              <a:t>dig.cmu.edu</a:t>
            </a:r>
          </a:p>
        </p:txBody>
      </p:sp>
      <p:sp>
        <p:nvSpPr>
          <p:cNvPr id="16"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5E5E5E"/>
                </a:solidFill>
                <a:latin typeface="+mn-lt"/>
                <a:ea typeface="+mn-ea"/>
                <a:cs typeface="+mn-cs"/>
                <a:sym typeface="Helvetica Neue Medium"/>
              </a:defRPr>
            </a:lvl1pPr>
          </a:lstStyle>
          <a:p>
            <a:r>
              <a:t>Name</a:t>
            </a:r>
          </a:p>
        </p:txBody>
      </p:sp>
      <p:sp>
        <p:nvSpPr>
          <p:cNvPr id="17"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5E5E5E"/>
                </a:solidFill>
                <a:latin typeface="+mn-lt"/>
                <a:ea typeface="+mn-ea"/>
                <a:cs typeface="+mn-cs"/>
                <a:sym typeface="Helvetica Neue Medium"/>
              </a:defRPr>
            </a:lvl1pPr>
          </a:lstStyle>
          <a:p>
            <a:r>
              <a:t>URL</a:t>
            </a:r>
          </a:p>
        </p:txBody>
      </p:sp>
      <p:sp>
        <p:nvSpPr>
          <p:cNvPr id="18"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Full">
    <p:spTree>
      <p:nvGrpSpPr>
        <p:cNvPr id="1" name=""/>
        <p:cNvGrpSpPr/>
        <p:nvPr/>
      </p:nvGrpSpPr>
      <p:grpSpPr>
        <a:xfrm>
          <a:off x="0" y="0"/>
          <a:ext cx="0" cy="0"/>
          <a:chOff x="0" y="0"/>
          <a:chExt cx="0" cy="0"/>
        </a:xfrm>
      </p:grpSpPr>
      <p:sp>
        <p:nvSpPr>
          <p:cNvPr id="107"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08"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109" name="660384004_1290x1720.jpg"/>
          <p:cNvSpPr>
            <a:spLocks noGrp="1"/>
          </p:cNvSpPr>
          <p:nvPr>
            <p:ph type="pic" idx="22"/>
          </p:nvPr>
        </p:nvSpPr>
        <p:spPr>
          <a:xfrm>
            <a:off x="10985575" y="-2058461"/>
            <a:ext cx="13398049" cy="17864066"/>
          </a:xfrm>
          <a:prstGeom prst="rect">
            <a:avLst/>
          </a:prstGeom>
        </p:spPr>
        <p:txBody>
          <a:bodyPr lIns="91439" tIns="45719" rIns="91439" bIns="45719">
            <a:noAutofit/>
          </a:bodyPr>
          <a:lstStyle/>
          <a:p>
            <a:endParaRPr/>
          </a:p>
        </p:txBody>
      </p:sp>
      <p:sp>
        <p:nvSpPr>
          <p:cNvPr id="110"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26"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27"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Alt">
    <p:spTree>
      <p:nvGrpSpPr>
        <p:cNvPr id="1" name=""/>
        <p:cNvGrpSpPr/>
        <p:nvPr/>
      </p:nvGrpSpPr>
      <p:grpSpPr>
        <a:xfrm>
          <a:off x="0" y="0"/>
          <a:ext cx="0" cy="0"/>
          <a:chOff x="0" y="0"/>
          <a:chExt cx="0" cy="0"/>
        </a:xfrm>
      </p:grpSpPr>
      <p:sp>
        <p:nvSpPr>
          <p:cNvPr id="135"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136"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54" name="Body Level One…"/>
          <p:cNvSpPr txBox="1">
            <a:spLocks noGrp="1"/>
          </p:cNvSpPr>
          <p:nvPr>
            <p:ph type="body" sz="half" idx="1" hasCustomPrompt="1"/>
          </p:nvPr>
        </p:nvSpPr>
        <p:spPr>
          <a:xfrm>
            <a:off x="1206500" y="4920843"/>
            <a:ext cx="21971000" cy="3874314"/>
          </a:xfrm>
          <a:prstGeom prst="rect">
            <a:avLst/>
          </a:prstGeom>
        </p:spPr>
        <p:txBody>
          <a:bodyPr anchor="ctr"/>
          <a:lstStyle>
            <a:lvl1pPr algn="ctr">
              <a:lnSpc>
                <a:spcPct val="80000"/>
              </a:lnSpc>
              <a:spcBef>
                <a:spcPts val="0"/>
              </a:spcBef>
              <a:defRPr sz="11600" spc="-232">
                <a:latin typeface="+mn-lt"/>
                <a:ea typeface="+mn-ea"/>
                <a:cs typeface="+mn-cs"/>
                <a:sym typeface="Helvetica Neue Medium"/>
              </a:defRPr>
            </a:lvl1pPr>
            <a:lvl2pPr algn="ctr">
              <a:lnSpc>
                <a:spcPct val="80000"/>
              </a:lnSpc>
              <a:spcBef>
                <a:spcPts val="0"/>
              </a:spcBef>
              <a:defRPr sz="11600" spc="-232">
                <a:latin typeface="+mn-lt"/>
                <a:ea typeface="+mn-ea"/>
                <a:cs typeface="+mn-cs"/>
                <a:sym typeface="Helvetica Neue Medium"/>
              </a:defRPr>
            </a:lvl2pPr>
            <a:lvl3pPr algn="ctr">
              <a:lnSpc>
                <a:spcPct val="80000"/>
              </a:lnSpc>
              <a:spcBef>
                <a:spcPts val="0"/>
              </a:spcBef>
              <a:defRPr sz="11600" spc="-232">
                <a:latin typeface="+mn-lt"/>
                <a:ea typeface="+mn-ea"/>
                <a:cs typeface="+mn-cs"/>
                <a:sym typeface="Helvetica Neue Medium"/>
              </a:defRPr>
            </a:lvl3pPr>
            <a:lvl4pPr algn="ctr">
              <a:lnSpc>
                <a:spcPct val="80000"/>
              </a:lnSpc>
              <a:spcBef>
                <a:spcPts val="0"/>
              </a:spcBef>
              <a:defRPr sz="11600" spc="-232">
                <a:latin typeface="+mn-lt"/>
                <a:ea typeface="+mn-ea"/>
                <a:cs typeface="+mn-cs"/>
                <a:sym typeface="Helvetica Neue Medium"/>
              </a:defRPr>
            </a:lvl4pPr>
            <a:lvl5pPr algn="ctr">
              <a:lnSpc>
                <a:spcPct val="80000"/>
              </a:lnSpc>
              <a:spcBef>
                <a:spcPts val="0"/>
              </a:spcBef>
              <a:defRPr sz="11600" spc="-232">
                <a:latin typeface="+mn-lt"/>
                <a:ea typeface="+mn-ea"/>
                <a:cs typeface="+mn-cs"/>
                <a:sym typeface="Helvetica Neue Medium"/>
              </a:defRPr>
            </a:lvl5pPr>
          </a:lstStyle>
          <a:p>
            <a:r>
              <a:t>Statement</a:t>
            </a:r>
          </a:p>
          <a:p>
            <a:pPr lvl="1"/>
            <a:endParaRPr/>
          </a:p>
          <a:p>
            <a:pPr lvl="2"/>
            <a:endParaRPr/>
          </a:p>
          <a:p>
            <a:pPr lvl="3"/>
            <a:endParaRPr/>
          </a:p>
          <a:p>
            <a:pPr lvl="4"/>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62" name="Body Level One…"/>
          <p:cNvSpPr txBox="1">
            <a:spLocks noGrp="1"/>
          </p:cNvSpPr>
          <p:nvPr>
            <p:ph type="body" idx="1" hasCustomPrompt="1"/>
          </p:nvPr>
        </p:nvSpPr>
        <p:spPr>
          <a:xfrm>
            <a:off x="1206500" y="1075927"/>
            <a:ext cx="21971000" cy="7241584"/>
          </a:xfrm>
          <a:prstGeom prst="rect">
            <a:avLst/>
          </a:prstGeom>
        </p:spPr>
        <p:txBody>
          <a:bodyPr anchor="b"/>
          <a:lstStyle>
            <a:lvl1pPr algn="ctr">
              <a:lnSpc>
                <a:spcPct val="80000"/>
              </a:lnSpc>
              <a:spcBef>
                <a:spcPts val="0"/>
              </a:spcBef>
              <a:defRPr sz="25000" b="1" spc="-250"/>
            </a:lvl1pPr>
            <a:lvl2pPr algn="ctr">
              <a:lnSpc>
                <a:spcPct val="80000"/>
              </a:lnSpc>
              <a:spcBef>
                <a:spcPts val="0"/>
              </a:spcBef>
              <a:defRPr sz="25000" b="1" spc="-250"/>
            </a:lvl2pPr>
            <a:lvl3pPr algn="ctr">
              <a:lnSpc>
                <a:spcPct val="80000"/>
              </a:lnSpc>
              <a:spcBef>
                <a:spcPts val="0"/>
              </a:spcBef>
              <a:defRPr sz="25000" b="1" spc="-250"/>
            </a:lvl3pPr>
            <a:lvl4pPr algn="ctr">
              <a:lnSpc>
                <a:spcPct val="80000"/>
              </a:lnSpc>
              <a:spcBef>
                <a:spcPts val="0"/>
              </a:spcBef>
              <a:defRPr sz="25000" b="1" spc="-250"/>
            </a:lvl4pPr>
            <a:lvl5pPr algn="ctr">
              <a:lnSpc>
                <a:spcPct val="80000"/>
              </a:lnSpc>
              <a:spcBef>
                <a:spcPts val="0"/>
              </a:spcBef>
              <a:defRPr sz="25000" b="1" spc="-250"/>
            </a:lvl5pPr>
          </a:lstStyle>
          <a:p>
            <a:r>
              <a:t>100%</a:t>
            </a:r>
          </a:p>
          <a:p>
            <a:pPr lvl="1"/>
            <a:endParaRPr/>
          </a:p>
          <a:p>
            <a:pPr lvl="2"/>
            <a:endParaRPr/>
          </a:p>
          <a:p>
            <a:pPr lvl="3"/>
            <a:endParaRPr/>
          </a:p>
          <a:p>
            <a:pPr lvl="4"/>
            <a:endParaRPr/>
          </a:p>
        </p:txBody>
      </p:sp>
      <p:sp>
        <p:nvSpPr>
          <p:cNvPr id="163"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algn="ctr" defTabSz="825500">
              <a:spcBef>
                <a:spcPts val="0"/>
              </a:spcBef>
              <a:defRPr sz="5500" b="1"/>
            </a:lvl1pPr>
          </a:lstStyle>
          <a:p>
            <a:r>
              <a:t>Fact information</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71" name="Body Level One…"/>
          <p:cNvSpPr txBox="1">
            <a:spLocks noGrp="1"/>
          </p:cNvSpPr>
          <p:nvPr>
            <p:ph type="body" idx="1" hasCustomPrompt="1"/>
          </p:nvPr>
        </p:nvSpPr>
        <p:spPr>
          <a:xfrm>
            <a:off x="1753923" y="1456422"/>
            <a:ext cx="20876154" cy="7712118"/>
          </a:xfrm>
          <a:prstGeom prst="rect">
            <a:avLst/>
          </a:prstGeom>
        </p:spPr>
        <p:txBody>
          <a:bodyPr anchor="ctr"/>
          <a:lstStyle>
            <a:lvl1pPr marL="638923" indent="-469900">
              <a:lnSpc>
                <a:spcPct val="110000"/>
              </a:lnSpc>
              <a:spcBef>
                <a:spcPts val="0"/>
              </a:spcBef>
              <a:defRPr sz="8500" spc="-170"/>
            </a:lvl1pPr>
            <a:lvl2pPr marL="638923" indent="-12700">
              <a:lnSpc>
                <a:spcPct val="110000"/>
              </a:lnSpc>
              <a:spcBef>
                <a:spcPts val="0"/>
              </a:spcBef>
              <a:defRPr sz="8500" spc="-170"/>
            </a:lvl2pPr>
            <a:lvl3pPr marL="638923" indent="444500">
              <a:lnSpc>
                <a:spcPct val="110000"/>
              </a:lnSpc>
              <a:spcBef>
                <a:spcPts val="0"/>
              </a:spcBef>
              <a:defRPr sz="8500" spc="-170"/>
            </a:lvl3pPr>
            <a:lvl4pPr marL="638923" indent="901700">
              <a:lnSpc>
                <a:spcPct val="110000"/>
              </a:lnSpc>
              <a:spcBef>
                <a:spcPts val="0"/>
              </a:spcBef>
              <a:defRPr sz="8500" spc="-170"/>
            </a:lvl4pPr>
            <a:lvl5pPr marL="638923" indent="1358900">
              <a:lnSpc>
                <a:spcPct val="110000"/>
              </a:lnSpc>
              <a:spcBef>
                <a:spcPts val="0"/>
              </a:spcBef>
              <a:defRPr sz="8500" spc="-170"/>
            </a:lvl5pPr>
          </a:lstStyle>
          <a:p>
            <a:r>
              <a:t>“Notable Quote”</a:t>
            </a:r>
          </a:p>
          <a:p>
            <a:pPr lvl="1"/>
            <a:endParaRPr/>
          </a:p>
          <a:p>
            <a:pPr lvl="2"/>
            <a:endParaRPr/>
          </a:p>
          <a:p>
            <a:pPr lvl="3"/>
            <a:endParaRPr/>
          </a:p>
          <a:p>
            <a:pPr lvl="4"/>
            <a:endParaRP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3" name="Attribution"/>
          <p:cNvSpPr txBox="1">
            <a:spLocks noGrp="1"/>
          </p:cNvSpPr>
          <p:nvPr>
            <p:ph type="body" sz="quarter" idx="21" hasCustomPrompt="1"/>
          </p:nvPr>
        </p:nvSpPr>
        <p:spPr>
          <a:xfrm>
            <a:off x="1753923" y="9840155"/>
            <a:ext cx="17453045" cy="1472277"/>
          </a:xfrm>
          <a:prstGeom prst="rect">
            <a:avLst/>
          </a:prstGeom>
        </p:spPr>
        <p:txBody>
          <a:bodyPr lIns="45719" tIns="45719" rIns="45719" bIns="45719" anchor="b"/>
          <a:lstStyle/>
          <a:p>
            <a:r>
              <a:t>Attribution</a:t>
            </a:r>
          </a:p>
        </p:txBody>
      </p:sp>
      <p:sp>
        <p:nvSpPr>
          <p:cNvPr id="174" name="Source"/>
          <p:cNvSpPr txBox="1">
            <a:spLocks noGrp="1"/>
          </p:cNvSpPr>
          <p:nvPr>
            <p:ph type="body" sz="quarter" idx="22" hasCustomPrompt="1"/>
          </p:nvPr>
        </p:nvSpPr>
        <p:spPr>
          <a:xfrm>
            <a:off x="1753923" y="11437453"/>
            <a:ext cx="17453045" cy="1472278"/>
          </a:xfrm>
          <a:prstGeom prst="rect">
            <a:avLst/>
          </a:prstGeom>
        </p:spPr>
        <p:txBody>
          <a:bodyPr lIns="45719" tIns="45719" rIns="45719" bIns="45719"/>
          <a:lstStyle>
            <a:lvl1pPr>
              <a:defRPr>
                <a:solidFill>
                  <a:srgbClr val="5E5E5E"/>
                </a:solidFill>
              </a:defRPr>
            </a:lvl1pPr>
          </a:lstStyle>
          <a:p>
            <a:r>
              <a:t>Source</a:t>
            </a:r>
          </a:p>
        </p:txBody>
      </p:sp>
      <p:sp>
        <p:nvSpPr>
          <p:cNvPr id="175" name="660384004_1290x1720.jpg"/>
          <p:cNvSpPr>
            <a:spLocks noGrp="1"/>
          </p:cNvSpPr>
          <p:nvPr>
            <p:ph type="pic" sz="quarter" idx="23"/>
          </p:nvPr>
        </p:nvSpPr>
        <p:spPr>
          <a:xfrm>
            <a:off x="19674227" y="9378146"/>
            <a:ext cx="2965450" cy="395393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82"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83"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84"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92"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lt">
    <p:bg>
      <p:bgPr>
        <a:solidFill>
          <a:srgbClr val="882125"/>
        </a:solidFill>
        <a:effectLst/>
      </p:bgPr>
    </p:bg>
    <p:spTree>
      <p:nvGrpSpPr>
        <p:cNvPr id="1" name=""/>
        <p:cNvGrpSpPr/>
        <p:nvPr/>
      </p:nvGrpSpPr>
      <p:grpSpPr>
        <a:xfrm>
          <a:off x="0" y="0"/>
          <a:ext cx="0" cy="0"/>
          <a:chOff x="0" y="0"/>
          <a:chExt cx="0" cy="0"/>
        </a:xfrm>
      </p:grpSpPr>
      <p:sp>
        <p:nvSpPr>
          <p:cNvPr id="25"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Author and Date</a:t>
            </a:r>
          </a:p>
        </p:txBody>
      </p:sp>
      <p:sp>
        <p:nvSpPr>
          <p:cNvPr id="26"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27"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solidFill>
                  <a:srgbClr val="FFFFFF"/>
                </a:solidFill>
                <a:latin typeface="+mn-lt"/>
                <a:ea typeface="+mn-ea"/>
                <a:cs typeface="+mn-cs"/>
                <a:sym typeface="Helvetica Neue Medium"/>
              </a:defRPr>
            </a:lvl1pPr>
            <a:lvl2pPr defTabSz="825500">
              <a:spcBef>
                <a:spcPts val="0"/>
              </a:spcBef>
              <a:defRPr sz="5500">
                <a:solidFill>
                  <a:srgbClr val="FFFFFF"/>
                </a:solidFill>
                <a:latin typeface="+mn-lt"/>
                <a:ea typeface="+mn-ea"/>
                <a:cs typeface="+mn-cs"/>
                <a:sym typeface="Helvetica Neue Medium"/>
              </a:defRPr>
            </a:lvl2pPr>
            <a:lvl3pPr defTabSz="825500">
              <a:spcBef>
                <a:spcPts val="0"/>
              </a:spcBef>
              <a:defRPr sz="5500">
                <a:solidFill>
                  <a:srgbClr val="FFFFFF"/>
                </a:solidFill>
                <a:latin typeface="+mn-lt"/>
                <a:ea typeface="+mn-ea"/>
                <a:cs typeface="+mn-cs"/>
                <a:sym typeface="Helvetica Neue Medium"/>
              </a:defRPr>
            </a:lvl3pPr>
            <a:lvl4pPr defTabSz="825500">
              <a:spcBef>
                <a:spcPts val="0"/>
              </a:spcBef>
              <a:defRPr sz="5500">
                <a:solidFill>
                  <a:srgbClr val="FFFFFF"/>
                </a:solidFill>
                <a:latin typeface="+mn-lt"/>
                <a:ea typeface="+mn-ea"/>
                <a:cs typeface="+mn-cs"/>
                <a:sym typeface="Helvetica Neue Medium"/>
              </a:defRPr>
            </a:lvl4pPr>
            <a:lvl5pPr defTabSz="825500">
              <a:spcBef>
                <a:spcPts val="0"/>
              </a:spcBef>
              <a:defRPr sz="5500">
                <a:solidFill>
                  <a:srgbClr val="FFFFFF"/>
                </a:solidFill>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28" name="DIG-dark.pdf" descr="DIG-dark.pdf"/>
          <p:cNvPicPr>
            <a:picLocks noChangeAspect="1"/>
          </p:cNvPicPr>
          <p:nvPr/>
        </p:nvPicPr>
        <p:blipFill>
          <a:blip r:embed="rId2"/>
          <a:stretch>
            <a:fillRect/>
          </a:stretch>
        </p:blipFill>
        <p:spPr>
          <a:xfrm>
            <a:off x="20779759" y="9027953"/>
            <a:ext cx="2664105" cy="2706393"/>
          </a:xfrm>
          <a:prstGeom prst="rect">
            <a:avLst/>
          </a:prstGeom>
          <a:ln w="12700">
            <a:miter lim="400000"/>
          </a:ln>
        </p:spPr>
      </p:pic>
      <p:sp>
        <p:nvSpPr>
          <p:cNvPr id="29" name="dig.cmu.edu"/>
          <p:cNvSpPr txBox="1"/>
          <p:nvPr/>
        </p:nvSpPr>
        <p:spPr>
          <a:xfrm>
            <a:off x="20745189" y="11860902"/>
            <a:ext cx="2664105"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hlinkClick r:id="rId3"/>
              </a:defRPr>
            </a:lvl1pPr>
          </a:lstStyle>
          <a:p>
            <a:r>
              <a:rPr>
                <a:hlinkClick r:id="rId3"/>
              </a:rPr>
              <a:t>dig.cmu.edu</a:t>
            </a:r>
          </a:p>
        </p:txBody>
      </p:sp>
      <p:sp>
        <p:nvSpPr>
          <p:cNvPr id="30"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Name</a:t>
            </a:r>
          </a:p>
        </p:txBody>
      </p:sp>
      <p:sp>
        <p:nvSpPr>
          <p:cNvPr id="31"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FFFFFF"/>
                </a:solidFill>
                <a:latin typeface="+mn-lt"/>
                <a:ea typeface="+mn-ea"/>
                <a:cs typeface="+mn-cs"/>
                <a:sym typeface="Helvetica Neue Medium"/>
              </a:defRPr>
            </a:lvl1pPr>
          </a:lstStyle>
          <a:p>
            <a:r>
              <a:t>URL</a:t>
            </a:r>
          </a:p>
        </p:txBody>
      </p:sp>
      <p:sp>
        <p:nvSpPr>
          <p:cNvPr id="32"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ck">
    <p:bg>
      <p:bgPr>
        <a:solidFill>
          <a:srgbClr val="000000"/>
        </a:solidFill>
        <a:effectLst/>
      </p:bgPr>
    </p:bg>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4" name="Slide Title"/>
          <p:cNvSpPr txBox="1">
            <a:spLocks noGrp="1"/>
          </p:cNvSpPr>
          <p:nvPr>
            <p:ph type="title" hasCustomPrompt="1"/>
          </p:nvPr>
        </p:nvSpPr>
        <p:spPr>
          <a:prstGeom prst="rect">
            <a:avLst/>
          </a:prstGeom>
        </p:spPr>
        <p:txBody>
          <a:bodyPr/>
          <a:lstStyle>
            <a:lvl1pPr>
              <a:defRPr b="1">
                <a:latin typeface="Helvetica Neue"/>
                <a:ea typeface="Helvetica Neue"/>
                <a:cs typeface="Helvetica Neue"/>
                <a:sym typeface="Helvetica Neue"/>
              </a:defRPr>
            </a:lvl1pPr>
          </a:lstStyle>
          <a:p>
            <a:r>
              <a:t>Slide Title</a:t>
            </a:r>
          </a:p>
        </p:txBody>
      </p:sp>
      <p:sp>
        <p:nvSpPr>
          <p:cNvPr id="215"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b="1"/>
            </a:lvl1pPr>
          </a:lstStyle>
          <a:p>
            <a:r>
              <a:t>Slide Subtitle</a:t>
            </a:r>
          </a:p>
        </p:txBody>
      </p:sp>
      <p:sp>
        <p:nvSpPr>
          <p:cNvPr id="216" name="Body Level One…"/>
          <p:cNvSpPr txBox="1">
            <a:spLocks noGrp="1"/>
          </p:cNvSpPr>
          <p:nvPr>
            <p:ph type="body" idx="1" hasCustomPrompt="1"/>
          </p:nvPr>
        </p:nvSpPr>
        <p:spPr>
          <a:prstGeom prst="rect">
            <a:avLst/>
          </a:prstGeom>
        </p:spPr>
        <p:txBody>
          <a:bodyPr/>
          <a:lstStyle>
            <a:lvl1pPr marL="609600" indent="-609600">
              <a:lnSpc>
                <a:spcPct val="90000"/>
              </a:lnSpc>
              <a:spcBef>
                <a:spcPts val="4500"/>
              </a:spcBef>
              <a:buSzPct val="123000"/>
              <a:buChar char="•"/>
            </a:lvl1pPr>
            <a:lvl2pPr marL="1219200" indent="-609600">
              <a:lnSpc>
                <a:spcPct val="90000"/>
              </a:lnSpc>
              <a:spcBef>
                <a:spcPts val="4500"/>
              </a:spcBef>
              <a:buSzPct val="123000"/>
              <a:buChar char="•"/>
            </a:lvl2pPr>
            <a:lvl3pPr marL="1828800" indent="-609600">
              <a:lnSpc>
                <a:spcPct val="90000"/>
              </a:lnSpc>
              <a:spcBef>
                <a:spcPts val="4500"/>
              </a:spcBef>
              <a:buSzPct val="123000"/>
              <a:buChar char="•"/>
            </a:lvl3pPr>
            <a:lvl4pPr marL="2438400" indent="-609600">
              <a:lnSpc>
                <a:spcPct val="90000"/>
              </a:lnSpc>
              <a:spcBef>
                <a:spcPts val="4500"/>
              </a:spcBef>
              <a:buSzPct val="123000"/>
              <a:buChar char="•"/>
            </a:lvl4pPr>
            <a:lvl5pPr marL="3048000" indent="-609600">
              <a:lnSpc>
                <a:spcPct val="90000"/>
              </a:lnSpc>
              <a:spcBef>
                <a:spcPts val="4500"/>
              </a:spcBef>
              <a:buSzPct val="123000"/>
              <a:buChar char="•"/>
            </a:lvl5pPr>
          </a:lstStyle>
          <a:p>
            <a:r>
              <a:t>Slide bullet text</a:t>
            </a:r>
          </a:p>
          <a:p>
            <a:pPr lvl="1"/>
            <a:endParaRPr/>
          </a:p>
          <a:p>
            <a:pPr lvl="2"/>
            <a:endParaRPr/>
          </a:p>
          <a:p>
            <a:pPr lvl="3"/>
            <a:endParaRPr/>
          </a:p>
          <a:p>
            <a:pPr lvl="4"/>
            <a:endParaRPr/>
          </a:p>
        </p:txBody>
      </p:sp>
      <p:sp>
        <p:nvSpPr>
          <p:cNvPr id="217" name="Slide Number"/>
          <p:cNvSpPr txBox="1">
            <a:spLocks noGrp="1"/>
          </p:cNvSpPr>
          <p:nvPr>
            <p:ph type="sldNum" sz="quarter" idx="2"/>
          </p:nvPr>
        </p:nvSpPr>
        <p:spPr>
          <a:xfrm>
            <a:off x="12001499" y="13080999"/>
            <a:ext cx="368505" cy="37460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1_Agenda">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6" name="Google Shape;26;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7" name="Google Shape;27;p1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6359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50"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51"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52" name="Body Level One…"/>
          <p:cNvSpPr txBox="1">
            <a:spLocks noGrp="1"/>
          </p:cNvSpPr>
          <p:nvPr>
            <p:ph type="body" sz="quarter" idx="1" hasCustomPrompt="1"/>
          </p:nvPr>
        </p:nvSpPr>
        <p:spPr>
          <a:xfrm>
            <a:off x="1206500" y="7060576"/>
            <a:ext cx="9779000" cy="5385424"/>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Slide Subtitle</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Photo Bottom">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61" name="660384004_1290x1720.jpg"/>
          <p:cNvSpPr>
            <a:spLocks noGrp="1"/>
          </p:cNvSpPr>
          <p:nvPr>
            <p:ph type="pic" idx="22"/>
          </p:nvPr>
        </p:nvSpPr>
        <p:spPr>
          <a:xfrm>
            <a:off x="-96224" y="-9193425"/>
            <a:ext cx="24576449" cy="32768602"/>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Slide Title"/>
          <p:cNvSpPr txBox="1">
            <a:spLocks noGrp="1"/>
          </p:cNvSpPr>
          <p:nvPr>
            <p:ph type="title" hasCustomPrompt="1"/>
          </p:nvPr>
        </p:nvSpPr>
        <p:spPr>
          <a:prstGeom prst="rect">
            <a:avLst/>
          </a:prstGeom>
        </p:spPr>
        <p:txBody>
          <a:bodyPr/>
          <a:lstStyle/>
          <a:p>
            <a:r>
              <a:t>Slide Title</a:t>
            </a:r>
          </a:p>
        </p:txBody>
      </p:sp>
      <p:sp>
        <p:nvSpPr>
          <p:cNvPr id="71"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7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Alt">
    <p:spTree>
      <p:nvGrpSpPr>
        <p:cNvPr id="1" name=""/>
        <p:cNvGrpSpPr/>
        <p:nvPr/>
      </p:nvGrpSpPr>
      <p:grpSpPr>
        <a:xfrm>
          <a:off x="0" y="0"/>
          <a:ext cx="0" cy="0"/>
          <a:chOff x="0" y="0"/>
          <a:chExt cx="0" cy="0"/>
        </a:xfrm>
      </p:grpSpPr>
      <p:sp>
        <p:nvSpPr>
          <p:cNvPr id="88" name="Body Level One…"/>
          <p:cNvSpPr txBox="1">
            <a:spLocks noGrp="1"/>
          </p:cNvSpPr>
          <p:nvPr>
            <p:ph type="body" idx="1" hasCustomPrompt="1"/>
          </p:nvPr>
        </p:nvSpPr>
        <p:spPr>
          <a:xfrm>
            <a:off x="1206500" y="1211484"/>
            <a:ext cx="21971000" cy="11293032"/>
          </a:xfrm>
          <a:prstGeom prst="rect">
            <a:avLst/>
          </a:prstGeom>
        </p:spPr>
        <p:txBody>
          <a:bodyPr numCol="2" spcCol="1098550"/>
          <a:lstStyle/>
          <a:p>
            <a:r>
              <a:t>Slide bullet text</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6"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97"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98"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99"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495000" y="13080999"/>
            <a:ext cx="368504"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transition spd="med"/>
  <p:hf hdr="0" ftr="0" dt="0"/>
  <p:txStyles>
    <p:titleStyle>
      <a:lvl1pPr marL="0" marR="0" indent="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p:titleStyle>
    <p:body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ank.computer/chartability/" TargetMode="External"/><Relationship Id="rId7" Type="http://schemas.openxmlformats.org/officeDocument/2006/relationships/image" Target="../media/image4.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hyperlink" Target="https://www.bbc.com/news/world-europe-60506682" TargetMode="External"/><Relationship Id="rId3" Type="http://schemas.openxmlformats.org/officeDocument/2006/relationships/image" Target="../media/image13.png"/><Relationship Id="rId7" Type="http://schemas.openxmlformats.org/officeDocument/2006/relationships/hyperlink" Target="http://ft.com/content/c764b98d-ae03-41ac-a2ca-8309f32d5e1c"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www.cnn.com/election/2020/results/president" TargetMode="External"/><Relationship Id="rId5" Type="http://schemas.openxmlformats.org/officeDocument/2006/relationships/image" Target="../media/image15.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chartability.github.io/POUR-CAF/" TargetMode="External"/><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hyperlink" Target="https://webaim.org/projects/million/#wcag"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2.png"/><Relationship Id="rId4" Type="http://schemas.openxmlformats.org/officeDocument/2006/relationships/customXml" Target="../ink/ink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5" Type="http://schemas.openxmlformats.org/officeDocument/2006/relationships/hyperlink" Target="https://www.w3.org/TR/WCAG21/" TargetMode="Externa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www.w3.org/WAI/standards-guidelines/wca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hyperlink" Target="https://public.tableau.com/app/profile/vizde7382/viz/CoinFlipGame/CoinFlipGame" TargetMode="External"/><Relationship Id="rId5" Type="http://schemas.openxmlformats.org/officeDocument/2006/relationships/hyperlink" Target="https://pudding.cool/2021/03/foundation-names/" TargetMode="Externa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org/WAI/policies/"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ank.computer/chartability/" TargetMode="External"/><Relationship Id="rId7" Type="http://schemas.openxmlformats.org/officeDocument/2006/relationships/image" Target="../media/image4.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MU 05-899, Fall 2021"/>
          <p:cNvSpPr txBox="1">
            <a:spLocks noGrp="1"/>
          </p:cNvSpPr>
          <p:nvPr>
            <p:ph type="body" sz="quarter" idx="21"/>
          </p:nvPr>
        </p:nvSpPr>
        <p:spPr>
          <a:xfrm>
            <a:off x="562410" y="1023426"/>
            <a:ext cx="18279910"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rPr>
              <a:t>Frank Elavsky, Comm Talk, 2022 </a:t>
            </a:r>
            <a:r>
              <a:rPr lang="en-US"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@FrankElavsky</a:t>
            </a:r>
            <a:endParaRPr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27" name="TOPIC"/>
          <p:cNvSpPr txBox="1">
            <a:spLocks noGrp="1"/>
          </p:cNvSpPr>
          <p:nvPr>
            <p:ph type="title"/>
          </p:nvPr>
        </p:nvSpPr>
        <p:spPr>
          <a:xfrm>
            <a:off x="1206496" y="1422054"/>
            <a:ext cx="21971004" cy="4648201"/>
          </a:xfrm>
          <a:prstGeom prst="rect">
            <a:avLst/>
          </a:prstGeom>
        </p:spPr>
        <p:txBody>
          <a:bodyPr/>
          <a:lstStyle/>
          <a:p>
            <a:r>
              <a:rPr lang="en-US" dirty="0"/>
              <a:t>CHARTABILITY</a:t>
            </a:r>
            <a:endParaRPr dirty="0"/>
          </a:p>
        </p:txBody>
      </p:sp>
      <p:sp>
        <p:nvSpPr>
          <p:cNvPr id="226" name="Adam Perer and Dominik Moritz"/>
          <p:cNvSpPr txBox="1">
            <a:spLocks noGrp="1"/>
          </p:cNvSpPr>
          <p:nvPr>
            <p:ph type="body" sz="quarter" idx="1"/>
          </p:nvPr>
        </p:nvSpPr>
        <p:spPr>
          <a:xfrm>
            <a:off x="898359" y="12035617"/>
            <a:ext cx="18279910" cy="15489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US" sz="3600"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rPr>
              <a:t>by Frank Elavsky, Cynthia Bennett, Dominik Moritz</a:t>
            </a:r>
            <a:endParaRPr sz="3600"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30" name="dig.cmu.edu/vis2021"/>
          <p:cNvSpPr txBox="1">
            <a:spLocks noGrp="1"/>
          </p:cNvSpPr>
          <p:nvPr>
            <p:ph type="body" sz="quarter" idx="22"/>
          </p:nvPr>
        </p:nvSpPr>
        <p:spPr>
          <a:xfrm>
            <a:off x="14928112" y="1064862"/>
            <a:ext cx="8500315"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frank.computer</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t>
            </a:r>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chartability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28" name="Data Visualization"/>
          <p:cNvSpPr txBox="1">
            <a:spLocks noGrp="1"/>
          </p:cNvSpPr>
          <p:nvPr>
            <p:ph type="body" sz="quarter" idx="23"/>
          </p:nvPr>
        </p:nvSpPr>
        <p:spPr>
          <a:xfrm>
            <a:off x="1201342" y="6070253"/>
            <a:ext cx="21971001" cy="2439767"/>
          </a:xfrm>
          <a:prstGeom prst="rect">
            <a:avLst/>
          </a:prstGeom>
        </p:spPr>
        <p:txBody>
          <a:bodyPr>
            <a:normAutofit/>
          </a:bodyPr>
          <a:lstStyle/>
          <a:p>
            <a:pPr algn="l"/>
            <a:r>
              <a:rPr lang="en-US" sz="6000" i="1" dirty="0">
                <a:latin typeface="Helvetica Neue Light" panose="02000403000000020004" pitchFamily="2" charset="0"/>
                <a:ea typeface="Helvetica Neue Light" panose="02000403000000020004" pitchFamily="2" charset="0"/>
              </a:rPr>
              <a:t>How accessible is my visualization? Evaluating visualization accessibility with Chartability.</a:t>
            </a:r>
            <a:endParaRPr sz="6000" i="1" dirty="0">
              <a:latin typeface="Helvetica Neue Light" panose="02000403000000020004" pitchFamily="2" charset="0"/>
              <a:ea typeface="Helvetica Neue Light" panose="02000403000000020004" pitchFamily="2" charset="0"/>
            </a:endParaRPr>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5">
                  <a:extLst>
                    <a:ext uri="{A12FA001-AC4F-418D-AE19-62706E023703}">
                      <ahyp:hlinkClr xmlns:ahyp="http://schemas.microsoft.com/office/drawing/2018/hyperlinkcolor" val="tx"/>
                    </a:ext>
                  </a:extLst>
                </a:hlinkClick>
              </a:rPr>
              <a:t>dig.cmu.edu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axle-</a:t>
            </a: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lab.com</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66225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66225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66225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11">
                  <a:extLst>
                    <a:ext uri="{A12FA001-AC4F-418D-AE19-62706E023703}">
                      <ahyp:hlinkClr xmlns:ahyp="http://schemas.microsoft.com/office/drawing/2018/hyperlinkcolor" val="tx"/>
                    </a:ext>
                  </a:extLst>
                </a:hlinkClick>
              </a:rPr>
              <a:t>hcii.cmu.edu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10</a:t>
            </a:fld>
            <a:endParaRPr lang="en-US" sz="1800" dirty="0">
              <a:solidFill>
                <a:srgbClr val="5E5E5E"/>
              </a:solidFill>
            </a:endParaRPr>
          </a:p>
        </p:txBody>
      </p:sp>
      <p:pic>
        <p:nvPicPr>
          <p:cNvPr id="7" name="Picture 6">
            <a:extLst>
              <a:ext uri="{FF2B5EF4-FFF2-40B4-BE49-F238E27FC236}">
                <a16:creationId xmlns:a16="http://schemas.microsoft.com/office/drawing/2014/main" id="{FD38B3F2-92E1-303D-5F38-2F173568FAF5}"/>
              </a:ext>
            </a:extLst>
          </p:cNvPr>
          <p:cNvPicPr>
            <a:picLocks noChangeAspect="1"/>
          </p:cNvPicPr>
          <p:nvPr/>
        </p:nvPicPr>
        <p:blipFill>
          <a:blip r:embed="rId2"/>
          <a:stretch>
            <a:fillRect/>
          </a:stretch>
        </p:blipFill>
        <p:spPr>
          <a:xfrm>
            <a:off x="6256382" y="4068769"/>
            <a:ext cx="3461631" cy="7708014"/>
          </a:xfrm>
          <a:prstGeom prst="rect">
            <a:avLst/>
          </a:prstGeom>
        </p:spPr>
      </p:pic>
      <p:pic>
        <p:nvPicPr>
          <p:cNvPr id="8" name="Picture 7">
            <a:extLst>
              <a:ext uri="{FF2B5EF4-FFF2-40B4-BE49-F238E27FC236}">
                <a16:creationId xmlns:a16="http://schemas.microsoft.com/office/drawing/2014/main" id="{824FF390-1F54-5307-B2AC-4D3619186526}"/>
              </a:ext>
            </a:extLst>
          </p:cNvPr>
          <p:cNvPicPr>
            <a:picLocks noChangeAspect="1"/>
          </p:cNvPicPr>
          <p:nvPr/>
        </p:nvPicPr>
        <p:blipFill>
          <a:blip r:embed="rId3"/>
          <a:stretch>
            <a:fillRect/>
          </a:stretch>
        </p:blipFill>
        <p:spPr>
          <a:xfrm>
            <a:off x="10274078" y="4068769"/>
            <a:ext cx="3461631" cy="7653383"/>
          </a:xfrm>
          <a:prstGeom prst="rect">
            <a:avLst/>
          </a:prstGeom>
        </p:spPr>
      </p:pic>
      <p:pic>
        <p:nvPicPr>
          <p:cNvPr id="9" name="Picture 8">
            <a:extLst>
              <a:ext uri="{FF2B5EF4-FFF2-40B4-BE49-F238E27FC236}">
                <a16:creationId xmlns:a16="http://schemas.microsoft.com/office/drawing/2014/main" id="{7D051810-9F98-E9DB-2280-09BB3E478113}"/>
              </a:ext>
            </a:extLst>
          </p:cNvPr>
          <p:cNvPicPr>
            <a:picLocks noChangeAspect="1"/>
          </p:cNvPicPr>
          <p:nvPr/>
        </p:nvPicPr>
        <p:blipFill>
          <a:blip r:embed="rId4"/>
          <a:stretch>
            <a:fillRect/>
          </a:stretch>
        </p:blipFill>
        <p:spPr>
          <a:xfrm>
            <a:off x="14291774" y="4068769"/>
            <a:ext cx="3446078" cy="6048218"/>
          </a:xfrm>
          <a:prstGeom prst="rect">
            <a:avLst/>
          </a:prstGeom>
        </p:spPr>
      </p:pic>
      <p:sp>
        <p:nvSpPr>
          <p:cNvPr id="10" name="Google Shape;141;g10104eaf235_1_123">
            <a:extLst>
              <a:ext uri="{FF2B5EF4-FFF2-40B4-BE49-F238E27FC236}">
                <a16:creationId xmlns:a16="http://schemas.microsoft.com/office/drawing/2014/main" id="{C85EC274-87AA-992B-1D65-BE39E2EA390E}"/>
              </a:ext>
            </a:extLst>
          </p:cNvPr>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WCAG 2.1 has 78 criteria under these 4 principles</a:t>
            </a:r>
            <a:endParaRPr i="1" dirty="0"/>
          </a:p>
        </p:txBody>
      </p:sp>
      <p:sp>
        <p:nvSpPr>
          <p:cNvPr id="3" name="Text Placeholder 3">
            <a:extLst>
              <a:ext uri="{FF2B5EF4-FFF2-40B4-BE49-F238E27FC236}">
                <a16:creationId xmlns:a16="http://schemas.microsoft.com/office/drawing/2014/main" id="{ED5E4574-C2F8-1040-8EC4-F7243D51C0F6}"/>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13762973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Visualizations inform the public and guide decision-making, policy, and business.</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11</a:t>
            </a:fld>
            <a:endParaRPr lang="en-US" dirty="0"/>
          </a:p>
        </p:txBody>
      </p:sp>
      <p:pic>
        <p:nvPicPr>
          <p:cNvPr id="13" name="Picture 12"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E62AAF-F480-8961-8547-E73D8F810B08}"/>
              </a:ext>
            </a:extLst>
          </p:cNvPr>
          <p:cNvPicPr>
            <a:picLocks noChangeAspect="1"/>
          </p:cNvPicPr>
          <p:nvPr/>
        </p:nvPicPr>
        <p:blipFill>
          <a:blip r:embed="rId3"/>
          <a:stretch>
            <a:fillRect/>
          </a:stretch>
        </p:blipFill>
        <p:spPr>
          <a:xfrm>
            <a:off x="877316" y="2159669"/>
            <a:ext cx="7662480" cy="5837720"/>
          </a:xfrm>
          <a:prstGeom prst="rect">
            <a:avLst/>
          </a:prstGeom>
        </p:spPr>
      </p:pic>
      <p:pic>
        <p:nvPicPr>
          <p:cNvPr id="1026"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9EEB319E-7228-CB87-2EAC-E3FE3D06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D9D35BA1-8060-ECBC-3066-F54E29A9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4EF8BA-52C0-5FB3-6790-3F2EA773934F}"/>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7" name="TextBox 16">
            <a:extLst>
              <a:ext uri="{FF2B5EF4-FFF2-40B4-BE49-F238E27FC236}">
                <a16:creationId xmlns:a16="http://schemas.microsoft.com/office/drawing/2014/main" id="{D8CD9155-6013-A561-7588-B17AD7D833D8}"/>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7"/>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8" name="TextBox 17">
            <a:extLst>
              <a:ext uri="{FF2B5EF4-FFF2-40B4-BE49-F238E27FC236}">
                <a16:creationId xmlns:a16="http://schemas.microsoft.com/office/drawing/2014/main" id="{DE356952-665D-B013-1506-EB11352A030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8"/>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7" name="Text Placeholder 3">
            <a:extLst>
              <a:ext uri="{FF2B5EF4-FFF2-40B4-BE49-F238E27FC236}">
                <a16:creationId xmlns:a16="http://schemas.microsoft.com/office/drawing/2014/main" id="{A9C539FE-3085-1002-0739-B8E01BD8F870}"/>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11493547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I have evidence in my own work that we need an equivalent set of guidelines for evaluating the accessibility of data visualizations.</a:t>
            </a:r>
          </a:p>
        </p:txBody>
      </p:sp>
      <p:sp>
        <p:nvSpPr>
          <p:cNvPr id="3" name="Slide Number Placeholder 5">
            <a:extLst>
              <a:ext uri="{FF2B5EF4-FFF2-40B4-BE49-F238E27FC236}">
                <a16:creationId xmlns:a16="http://schemas.microsoft.com/office/drawing/2014/main" id="{3A077A81-99EF-382E-D2CF-3FB783E6ECC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12</a:t>
            </a:fld>
            <a:endParaRPr lang="en-US" dirty="0"/>
          </a:p>
        </p:txBody>
      </p:sp>
      <p:sp>
        <p:nvSpPr>
          <p:cNvPr id="6" name="Text Placeholder 3">
            <a:extLst>
              <a:ext uri="{FF2B5EF4-FFF2-40B4-BE49-F238E27FC236}">
                <a16:creationId xmlns:a16="http://schemas.microsoft.com/office/drawing/2014/main" id="{628B8F7C-F0D3-5CEF-2E2C-B1EA1E8A4938}"/>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66580330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~100,000 tests</a:t>
            </a:r>
            <a:br>
              <a:rPr lang="en-US" sz="10700" dirty="0"/>
            </a:br>
            <a:r>
              <a:rPr lang="en-US" sz="10700" dirty="0">
                <a:solidFill>
                  <a:schemeClr val="bg1"/>
                </a:solidFill>
              </a:rPr>
              <a:t>~250 visualizations</a:t>
            </a:r>
            <a:br>
              <a:rPr lang="en-US" sz="10700" dirty="0">
                <a:solidFill>
                  <a:schemeClr val="bg1"/>
                </a:solidFill>
              </a:rPr>
            </a:br>
            <a:r>
              <a:rPr lang="en-US" sz="10700" dirty="0">
                <a:solidFill>
                  <a:schemeClr val="bg1"/>
                </a:solidFill>
              </a:rPr>
              <a:t>mean 320 errors per visualization</a:t>
            </a:r>
            <a:br>
              <a:rPr lang="en-US" sz="10700" dirty="0">
                <a:solidFill>
                  <a:schemeClr val="bg1"/>
                </a:solidFill>
              </a:rPr>
            </a:br>
            <a:r>
              <a:rPr lang="en-US" sz="10700" dirty="0">
                <a:solidFill>
                  <a:schemeClr val="bg1"/>
                </a:solidFill>
              </a:rPr>
              <a:t>0 visualizations error-free</a:t>
            </a:r>
          </a:p>
        </p:txBody>
      </p:sp>
      <p:sp>
        <p:nvSpPr>
          <p:cNvPr id="3" name="Slide Number Placeholder 5">
            <a:extLst>
              <a:ext uri="{FF2B5EF4-FFF2-40B4-BE49-F238E27FC236}">
                <a16:creationId xmlns:a16="http://schemas.microsoft.com/office/drawing/2014/main" id="{3A077A81-99EF-382E-D2CF-3FB783E6ECC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13</a:t>
            </a:fld>
            <a:endParaRPr lang="en-US" dirty="0"/>
          </a:p>
        </p:txBody>
      </p:sp>
      <p:sp>
        <p:nvSpPr>
          <p:cNvPr id="6" name="Text Placeholder 3">
            <a:extLst>
              <a:ext uri="{FF2B5EF4-FFF2-40B4-BE49-F238E27FC236}">
                <a16:creationId xmlns:a16="http://schemas.microsoft.com/office/drawing/2014/main" id="{628B8F7C-F0D3-5CEF-2E2C-B1EA1E8A4938}"/>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1783074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solidFill>
                  <a:srgbClr val="5E5E5E"/>
                </a:solidFill>
                <a:latin typeface="Helvetica Neue Light" panose="02000403000000020004" pitchFamily="2" charset="0"/>
                <a:ea typeface="Helvetica Neue Light" panose="02000403000000020004" pitchFamily="2" charset="0"/>
              </a:rPr>
              <a:t>~100,000 tests</a:t>
            </a:r>
            <a:br>
              <a:rPr lang="en-US" sz="10700" dirty="0"/>
            </a:br>
            <a:r>
              <a:rPr lang="en-US" sz="10700" dirty="0"/>
              <a:t>~250 visualizations</a:t>
            </a:r>
            <a:br>
              <a:rPr lang="en-US" sz="10700" dirty="0"/>
            </a:br>
            <a:r>
              <a:rPr lang="en-US" sz="10700" dirty="0">
                <a:solidFill>
                  <a:schemeClr val="bg1"/>
                </a:solidFill>
              </a:rPr>
              <a:t>mean 320 errors per visualization</a:t>
            </a:r>
            <a:br>
              <a:rPr lang="en-US" sz="10700" dirty="0">
                <a:solidFill>
                  <a:schemeClr val="bg1"/>
                </a:solidFill>
              </a:rPr>
            </a:br>
            <a:r>
              <a:rPr lang="en-US" sz="10700" dirty="0">
                <a:solidFill>
                  <a:schemeClr val="bg1"/>
                </a:solidFill>
              </a:rPr>
              <a:t>0 visualizations error-free</a:t>
            </a:r>
          </a:p>
        </p:txBody>
      </p:sp>
      <p:sp>
        <p:nvSpPr>
          <p:cNvPr id="3" name="Slide Number Placeholder 5">
            <a:extLst>
              <a:ext uri="{FF2B5EF4-FFF2-40B4-BE49-F238E27FC236}">
                <a16:creationId xmlns:a16="http://schemas.microsoft.com/office/drawing/2014/main" id="{3A077A81-99EF-382E-D2CF-3FB783E6ECC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14</a:t>
            </a:fld>
            <a:endParaRPr lang="en-US" dirty="0"/>
          </a:p>
        </p:txBody>
      </p:sp>
      <p:sp>
        <p:nvSpPr>
          <p:cNvPr id="6" name="Text Placeholder 3">
            <a:extLst>
              <a:ext uri="{FF2B5EF4-FFF2-40B4-BE49-F238E27FC236}">
                <a16:creationId xmlns:a16="http://schemas.microsoft.com/office/drawing/2014/main" id="{628B8F7C-F0D3-5CEF-2E2C-B1EA1E8A4938}"/>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9929341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solidFill>
                  <a:srgbClr val="5E5E5E"/>
                </a:solidFill>
                <a:latin typeface="Helvetica Neue Light" panose="02000403000000020004" pitchFamily="2" charset="0"/>
                <a:ea typeface="Helvetica Neue Light" panose="02000403000000020004" pitchFamily="2" charset="0"/>
              </a:rPr>
              <a:t>~100,000 tests</a:t>
            </a:r>
            <a:br>
              <a:rPr lang="en-US" sz="10700" dirty="0">
                <a:solidFill>
                  <a:srgbClr val="5E5E5E"/>
                </a:solidFill>
                <a:latin typeface="Helvetica Neue Light" panose="02000403000000020004" pitchFamily="2" charset="0"/>
                <a:ea typeface="Helvetica Neue Light" panose="02000403000000020004" pitchFamily="2" charset="0"/>
              </a:rPr>
            </a:br>
            <a:r>
              <a:rPr lang="en-US" sz="10700" dirty="0">
                <a:solidFill>
                  <a:srgbClr val="5E5E5E"/>
                </a:solidFill>
                <a:latin typeface="Helvetica Neue Light" panose="02000403000000020004" pitchFamily="2" charset="0"/>
                <a:ea typeface="Helvetica Neue Light" panose="02000403000000020004" pitchFamily="2" charset="0"/>
              </a:rPr>
              <a:t>~250 visualizations</a:t>
            </a:r>
            <a:br>
              <a:rPr lang="en-US" sz="10700" dirty="0"/>
            </a:br>
            <a:r>
              <a:rPr lang="en-US" sz="10700" dirty="0"/>
              <a:t>mean 320 errors per visualization</a:t>
            </a:r>
            <a:br>
              <a:rPr lang="en-US" sz="10700" dirty="0"/>
            </a:br>
            <a:r>
              <a:rPr lang="en-US" sz="10700" dirty="0">
                <a:solidFill>
                  <a:schemeClr val="bg1"/>
                </a:solidFill>
              </a:rPr>
              <a:t>0 visualizations error-free</a:t>
            </a:r>
          </a:p>
        </p:txBody>
      </p:sp>
      <p:sp>
        <p:nvSpPr>
          <p:cNvPr id="3" name="Slide Number Placeholder 5">
            <a:extLst>
              <a:ext uri="{FF2B5EF4-FFF2-40B4-BE49-F238E27FC236}">
                <a16:creationId xmlns:a16="http://schemas.microsoft.com/office/drawing/2014/main" id="{3A077A81-99EF-382E-D2CF-3FB783E6ECC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15</a:t>
            </a:fld>
            <a:endParaRPr lang="en-US" dirty="0"/>
          </a:p>
        </p:txBody>
      </p:sp>
      <p:sp>
        <p:nvSpPr>
          <p:cNvPr id="6" name="Text Placeholder 3">
            <a:extLst>
              <a:ext uri="{FF2B5EF4-FFF2-40B4-BE49-F238E27FC236}">
                <a16:creationId xmlns:a16="http://schemas.microsoft.com/office/drawing/2014/main" id="{628B8F7C-F0D3-5CEF-2E2C-B1EA1E8A4938}"/>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5680543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solidFill>
                  <a:srgbClr val="5E5E5E"/>
                </a:solidFill>
                <a:latin typeface="Helvetica Neue Light" panose="02000403000000020004" pitchFamily="2" charset="0"/>
                <a:ea typeface="Helvetica Neue Light" panose="02000403000000020004" pitchFamily="2" charset="0"/>
              </a:rPr>
              <a:t>~100,000 tests</a:t>
            </a:r>
            <a:br>
              <a:rPr lang="en-US" sz="10700" dirty="0">
                <a:solidFill>
                  <a:srgbClr val="5E5E5E"/>
                </a:solidFill>
                <a:latin typeface="Helvetica Neue Light" panose="02000403000000020004" pitchFamily="2" charset="0"/>
                <a:ea typeface="Helvetica Neue Light" panose="02000403000000020004" pitchFamily="2" charset="0"/>
              </a:rPr>
            </a:br>
            <a:r>
              <a:rPr lang="en-US" sz="10700" dirty="0">
                <a:solidFill>
                  <a:srgbClr val="5E5E5E"/>
                </a:solidFill>
                <a:latin typeface="Helvetica Neue Light" panose="02000403000000020004" pitchFamily="2" charset="0"/>
                <a:ea typeface="Helvetica Neue Light" panose="02000403000000020004" pitchFamily="2" charset="0"/>
              </a:rPr>
              <a:t>~250 visualizations</a:t>
            </a:r>
            <a:br>
              <a:rPr lang="en-US" sz="10700" dirty="0">
                <a:solidFill>
                  <a:srgbClr val="5E5E5E"/>
                </a:solidFill>
                <a:latin typeface="Helvetica Neue Light" panose="02000403000000020004" pitchFamily="2" charset="0"/>
                <a:ea typeface="Helvetica Neue Light" panose="02000403000000020004" pitchFamily="2" charset="0"/>
              </a:rPr>
            </a:br>
            <a:r>
              <a:rPr lang="en-US" sz="10700" dirty="0">
                <a:solidFill>
                  <a:srgbClr val="5E5E5E"/>
                </a:solidFill>
                <a:latin typeface="Helvetica Neue Light" panose="02000403000000020004" pitchFamily="2" charset="0"/>
                <a:ea typeface="Helvetica Neue Light" panose="02000403000000020004" pitchFamily="2" charset="0"/>
              </a:rPr>
              <a:t>mean 320 errors per visualization</a:t>
            </a:r>
            <a:br>
              <a:rPr lang="en-US" sz="10700" dirty="0"/>
            </a:br>
            <a:r>
              <a:rPr lang="en-US" sz="10700" dirty="0"/>
              <a:t>0 visualizations error-free</a:t>
            </a:r>
          </a:p>
        </p:txBody>
      </p:sp>
      <p:sp>
        <p:nvSpPr>
          <p:cNvPr id="3" name="Slide Number Placeholder 5">
            <a:extLst>
              <a:ext uri="{FF2B5EF4-FFF2-40B4-BE49-F238E27FC236}">
                <a16:creationId xmlns:a16="http://schemas.microsoft.com/office/drawing/2014/main" id="{3A077A81-99EF-382E-D2CF-3FB783E6ECC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16</a:t>
            </a:fld>
            <a:endParaRPr lang="en-US" dirty="0"/>
          </a:p>
        </p:txBody>
      </p:sp>
      <p:sp>
        <p:nvSpPr>
          <p:cNvPr id="6" name="Text Placeholder 3">
            <a:extLst>
              <a:ext uri="{FF2B5EF4-FFF2-40B4-BE49-F238E27FC236}">
                <a16:creationId xmlns:a16="http://schemas.microsoft.com/office/drawing/2014/main" id="{628B8F7C-F0D3-5CEF-2E2C-B1EA1E8A4938}"/>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43215921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It is imperative that designers and developers learn to recognize access barriers.</a:t>
            </a:r>
          </a:p>
        </p:txBody>
      </p:sp>
      <p:sp>
        <p:nvSpPr>
          <p:cNvPr id="3" name="Slide Number Placeholder 5">
            <a:extLst>
              <a:ext uri="{FF2B5EF4-FFF2-40B4-BE49-F238E27FC236}">
                <a16:creationId xmlns:a16="http://schemas.microsoft.com/office/drawing/2014/main" id="{3A077A81-99EF-382E-D2CF-3FB783E6ECC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17</a:t>
            </a:fld>
            <a:endParaRPr lang="en-US" dirty="0"/>
          </a:p>
        </p:txBody>
      </p:sp>
      <p:sp>
        <p:nvSpPr>
          <p:cNvPr id="6" name="Text Placeholder 3">
            <a:extLst>
              <a:ext uri="{FF2B5EF4-FFF2-40B4-BE49-F238E27FC236}">
                <a16:creationId xmlns:a16="http://schemas.microsoft.com/office/drawing/2014/main" id="{628B8F7C-F0D3-5CEF-2E2C-B1EA1E8A4938}"/>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6406771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We need a WCAG for visualization.</a:t>
            </a:r>
          </a:p>
        </p:txBody>
      </p:sp>
      <p:sp>
        <p:nvSpPr>
          <p:cNvPr id="3" name="Slide Number Placeholder 5">
            <a:extLst>
              <a:ext uri="{FF2B5EF4-FFF2-40B4-BE49-F238E27FC236}">
                <a16:creationId xmlns:a16="http://schemas.microsoft.com/office/drawing/2014/main" id="{3A077A81-99EF-382E-D2CF-3FB783E6ECC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18</a:t>
            </a:fld>
            <a:endParaRPr lang="en-US" dirty="0"/>
          </a:p>
        </p:txBody>
      </p:sp>
      <p:sp>
        <p:nvSpPr>
          <p:cNvPr id="6" name="Text Placeholder 3">
            <a:extLst>
              <a:ext uri="{FF2B5EF4-FFF2-40B4-BE49-F238E27FC236}">
                <a16:creationId xmlns:a16="http://schemas.microsoft.com/office/drawing/2014/main" id="{628B8F7C-F0D3-5CEF-2E2C-B1EA1E8A4938}"/>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66425862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19</a:t>
            </a:fld>
            <a:endParaRPr lang="en-US" sz="1800" dirty="0">
              <a:solidFill>
                <a:srgbClr val="5E5E5E"/>
              </a:solidFill>
            </a:endParaRPr>
          </a:p>
        </p:txBody>
      </p:sp>
      <p:pic>
        <p:nvPicPr>
          <p:cNvPr id="6" name="Picture 5"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112D0B2F-8E73-5920-3DB0-F7F2DBE1CF94}"/>
              </a:ext>
            </a:extLst>
          </p:cNvPr>
          <p:cNvPicPr>
            <a:picLocks noChangeAspect="1"/>
          </p:cNvPicPr>
          <p:nvPr/>
        </p:nvPicPr>
        <p:blipFill rotWithShape="1">
          <a:blip r:embed="rId2"/>
          <a:srcRect t="15161"/>
          <a:stretch/>
        </p:blipFill>
        <p:spPr>
          <a:xfrm>
            <a:off x="4019205" y="1647143"/>
            <a:ext cx="15979601" cy="10030179"/>
          </a:xfrm>
          <a:prstGeom prst="rect">
            <a:avLst/>
          </a:prstGeom>
        </p:spPr>
      </p:pic>
      <p:sp>
        <p:nvSpPr>
          <p:cNvPr id="2" name="Text Placeholder 3">
            <a:extLst>
              <a:ext uri="{FF2B5EF4-FFF2-40B4-BE49-F238E27FC236}">
                <a16:creationId xmlns:a16="http://schemas.microsoft.com/office/drawing/2014/main" id="{5D72F630-7C04-2659-1D53-D0DEBC83005C}"/>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3" name="TextBox 2">
            <a:extLst>
              <a:ext uri="{FF2B5EF4-FFF2-40B4-BE49-F238E27FC236}">
                <a16:creationId xmlns:a16="http://schemas.microsoft.com/office/drawing/2014/main" id="{7BE0DC30-4DEE-C873-8050-1EA6456BD2F2}"/>
              </a:ext>
            </a:extLst>
          </p:cNvPr>
          <p:cNvSpPr txBox="1"/>
          <p:nvPr/>
        </p:nvSpPr>
        <p:spPr>
          <a:xfrm>
            <a:off x="4019205" y="11598631"/>
            <a:ext cx="14284960"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i="1" dirty="0">
                <a:latin typeface="Helvetica Neue Thin" panose="020B0403020202020204" pitchFamily="34" charset="0"/>
                <a:ea typeface="Helvetica Neue Thin" panose="020B0403020202020204" pitchFamily="34" charset="0"/>
              </a:rPr>
              <a:t>Source: </a:t>
            </a:r>
            <a:r>
              <a:rPr lang="en-US" sz="3000" i="1" dirty="0">
                <a:latin typeface="Helvetica Neue Thin" panose="020B0403020202020204" pitchFamily="34" charset="0"/>
                <a:ea typeface="Helvetica Neue Thin" panose="020B0403020202020204" pitchFamily="34" charset="0"/>
                <a:hlinkClick r:id="rId3"/>
              </a:rPr>
              <a:t>Chartability Workbook</a:t>
            </a:r>
            <a:endParaRPr lang="en-US" sz="3000" dirty="0"/>
          </a:p>
        </p:txBody>
      </p:sp>
    </p:spTree>
    <p:extLst>
      <p:ext uri="{BB962C8B-B14F-4D97-AF65-F5344CB8AC3E}">
        <p14:creationId xmlns:p14="http://schemas.microsoft.com/office/powerpoint/2010/main" val="281551391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26% of people living in the United States self-report living with a disability that affects their daily life.</a:t>
            </a:r>
          </a:p>
        </p:txBody>
      </p:sp>
      <p:sp>
        <p:nvSpPr>
          <p:cNvPr id="17" name="Slide Number Placeholder 5">
            <a:extLst>
              <a:ext uri="{FF2B5EF4-FFF2-40B4-BE49-F238E27FC236}">
                <a16:creationId xmlns:a16="http://schemas.microsoft.com/office/drawing/2014/main" id="{A333BE9A-DBCB-B021-C50B-5C15077F8BBE}"/>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2</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6" name="TextBox 5">
            <a:extLst>
              <a:ext uri="{FF2B5EF4-FFF2-40B4-BE49-F238E27FC236}">
                <a16:creationId xmlns:a16="http://schemas.microsoft.com/office/drawing/2014/main" id="{52662BF2-8208-BC5D-4A7A-D9BB069DF7E2}"/>
              </a:ext>
            </a:extLst>
          </p:cNvPr>
          <p:cNvSpPr txBox="1"/>
          <p:nvPr/>
        </p:nvSpPr>
        <p:spPr>
          <a:xfrm>
            <a:off x="7416799" y="4222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4.1%</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8" name="TextBox 7">
            <a:extLst>
              <a:ext uri="{FF2B5EF4-FFF2-40B4-BE49-F238E27FC236}">
                <a16:creationId xmlns:a16="http://schemas.microsoft.com/office/drawing/2014/main" id="{A43FDE3C-059E-96B8-9152-771CF799E26B}"/>
              </a:ext>
            </a:extLst>
          </p:cNvPr>
          <p:cNvSpPr txBox="1"/>
          <p:nvPr/>
        </p:nvSpPr>
        <p:spPr>
          <a:xfrm>
            <a:off x="6857999" y="539390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0" name="TextBox 9">
            <a:extLst>
              <a:ext uri="{FF2B5EF4-FFF2-40B4-BE49-F238E27FC236}">
                <a16:creationId xmlns:a16="http://schemas.microsoft.com/office/drawing/2014/main" id="{3BA2C68F-033B-6A45-C5C3-A45B72DDD757}"/>
              </a:ext>
            </a:extLst>
          </p:cNvPr>
          <p:cNvSpPr txBox="1"/>
          <p:nvPr/>
        </p:nvSpPr>
        <p:spPr>
          <a:xfrm>
            <a:off x="3073399" y="66099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2" name="TextBox 11">
            <a:extLst>
              <a:ext uri="{FF2B5EF4-FFF2-40B4-BE49-F238E27FC236}">
                <a16:creationId xmlns:a16="http://schemas.microsoft.com/office/drawing/2014/main" id="{9A8060AE-B0E4-9022-DC60-80073A987EB7}"/>
              </a:ext>
            </a:extLst>
          </p:cNvPr>
          <p:cNvSpPr txBox="1"/>
          <p:nvPr/>
        </p:nvSpPr>
        <p:spPr>
          <a:xfrm>
            <a:off x="1320799" y="7778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4" name="TextBox 13">
            <a:extLst>
              <a:ext uri="{FF2B5EF4-FFF2-40B4-BE49-F238E27FC236}">
                <a16:creationId xmlns:a16="http://schemas.microsoft.com/office/drawing/2014/main" id="{70EB46FE-5602-998C-14B4-63881C58E60E}"/>
              </a:ext>
            </a:extLst>
          </p:cNvPr>
          <p:cNvSpPr txBox="1"/>
          <p:nvPr/>
        </p:nvSpPr>
        <p:spPr>
          <a:xfrm>
            <a:off x="5181446" y="89975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737509" y="10363708"/>
            <a:ext cx="10271497" cy="964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sz="3000" i="1" dirty="0">
                <a:latin typeface="Helvetica Neue UltraLight" panose="02000206000000020004" pitchFamily="2" charset="0"/>
                <a:ea typeface="Helvetica Neue UltraLight" panose="02000206000000020004" pitchFamily="2" charset="0"/>
              </a:rPr>
              <a:t>Source: </a:t>
            </a:r>
            <a:r>
              <a:rPr lang="en-US" sz="3000"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
        <p:nvSpPr>
          <p:cNvPr id="20" name="Text Placeholder 3">
            <a:extLst>
              <a:ext uri="{FF2B5EF4-FFF2-40B4-BE49-F238E27FC236}">
                <a16:creationId xmlns:a16="http://schemas.microsoft.com/office/drawing/2014/main" id="{C33A78A1-DAAB-F417-2F60-6B766C922524}"/>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70052066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Example: Testing the accessibility of a visualization</a:t>
            </a:r>
          </a:p>
        </p:txBody>
      </p:sp>
      <p:sp>
        <p:nvSpPr>
          <p:cNvPr id="3" name="Slide Number Placeholder 5">
            <a:extLst>
              <a:ext uri="{FF2B5EF4-FFF2-40B4-BE49-F238E27FC236}">
                <a16:creationId xmlns:a16="http://schemas.microsoft.com/office/drawing/2014/main" id="{28F9A519-5907-CA6E-A83A-FC68E818FDAC}"/>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20</a:t>
            </a:fld>
            <a:endParaRPr lang="en-US" dirty="0"/>
          </a:p>
        </p:txBody>
      </p:sp>
      <p:sp>
        <p:nvSpPr>
          <p:cNvPr id="5" name="Text Placeholder 3">
            <a:extLst>
              <a:ext uri="{FF2B5EF4-FFF2-40B4-BE49-F238E27FC236}">
                <a16:creationId xmlns:a16="http://schemas.microsoft.com/office/drawing/2014/main" id="{0A5C2ACB-8773-40E6-7F32-FA67E1ACD70D}"/>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9500867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1BF80A5-0AE5-52AA-5F5E-F343534F12F4}"/>
              </a:ext>
            </a:extLst>
          </p:cNvPr>
          <p:cNvGrpSpPr/>
          <p:nvPr/>
        </p:nvGrpSpPr>
        <p:grpSpPr>
          <a:xfrm>
            <a:off x="1207690" y="1383304"/>
            <a:ext cx="7407148" cy="11451841"/>
            <a:chOff x="1207690" y="1566184"/>
            <a:chExt cx="7407148" cy="11451841"/>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297643"/>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566184"/>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8940835"/>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167125"/>
              <a:ext cx="2298700" cy="850900"/>
            </a:xfrm>
            <a:prstGeom prst="rect">
              <a:avLst/>
            </a:prstGeom>
          </p:spPr>
        </p:pic>
      </p:grpSp>
      <p:sp>
        <p:nvSpPr>
          <p:cNvPr id="19" name="TextBox 18">
            <a:extLst>
              <a:ext uri="{FF2B5EF4-FFF2-40B4-BE49-F238E27FC236}">
                <a16:creationId xmlns:a16="http://schemas.microsoft.com/office/drawing/2014/main" id="{D3CC204E-E70A-7C01-E525-7BBA62D243E5}"/>
              </a:ext>
            </a:extLst>
          </p:cNvPr>
          <p:cNvSpPr txBox="1"/>
          <p:nvPr/>
        </p:nvSpPr>
        <p:spPr>
          <a:xfrm>
            <a:off x="9296400" y="5329376"/>
            <a:ext cx="14376401"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Let’s evaluate this one from CNN.</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3" name="Slide Number Placeholder 5">
            <a:extLst>
              <a:ext uri="{FF2B5EF4-FFF2-40B4-BE49-F238E27FC236}">
                <a16:creationId xmlns:a16="http://schemas.microsoft.com/office/drawing/2014/main" id="{28DC71DF-BCB3-BC66-C505-B1D2BAB2B33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21</a:t>
            </a:fld>
            <a:endParaRPr lang="en-US" dirty="0"/>
          </a:p>
        </p:txBody>
      </p:sp>
      <p:sp>
        <p:nvSpPr>
          <p:cNvPr id="9" name="Text Placeholder 3">
            <a:extLst>
              <a:ext uri="{FF2B5EF4-FFF2-40B4-BE49-F238E27FC236}">
                <a16:creationId xmlns:a16="http://schemas.microsoft.com/office/drawing/2014/main" id="{1481C830-51BE-C3FB-C169-66D73046D3A6}"/>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13871614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1BF80A5-0AE5-52AA-5F5E-F343534F12F4}"/>
              </a:ext>
            </a:extLst>
          </p:cNvPr>
          <p:cNvGrpSpPr/>
          <p:nvPr/>
        </p:nvGrpSpPr>
        <p:grpSpPr>
          <a:xfrm>
            <a:off x="1207690" y="1383304"/>
            <a:ext cx="7407148" cy="11451841"/>
            <a:chOff x="1207690" y="1566184"/>
            <a:chExt cx="7407148" cy="11451841"/>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297643"/>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566184"/>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8940835"/>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167125"/>
              <a:ext cx="2298700" cy="850900"/>
            </a:xfrm>
            <a:prstGeom prst="rect">
              <a:avLst/>
            </a:prstGeom>
          </p:spPr>
        </p:pic>
      </p:grpSp>
      <p:sp>
        <p:nvSpPr>
          <p:cNvPr id="3" name="Slide Number Placeholder 5">
            <a:extLst>
              <a:ext uri="{FF2B5EF4-FFF2-40B4-BE49-F238E27FC236}">
                <a16:creationId xmlns:a16="http://schemas.microsoft.com/office/drawing/2014/main" id="{28DC71DF-BCB3-BC66-C505-B1D2BAB2B33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22</a:t>
            </a:fld>
            <a:endParaRPr lang="en-US" dirty="0"/>
          </a:p>
        </p:txBody>
      </p:sp>
      <p:sp>
        <p:nvSpPr>
          <p:cNvPr id="2" name="TextBox 1">
            <a:extLst>
              <a:ext uri="{FF2B5EF4-FFF2-40B4-BE49-F238E27FC236}">
                <a16:creationId xmlns:a16="http://schemas.microsoft.com/office/drawing/2014/main" id="{162FED82-6E70-6E00-E7E6-AA79B38762DA}"/>
              </a:ext>
            </a:extLst>
          </p:cNvPr>
          <p:cNvSpPr txBox="1"/>
          <p:nvPr/>
        </p:nvSpPr>
        <p:spPr>
          <a:xfrm>
            <a:off x="8827089" y="5183537"/>
            <a:ext cx="703351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Perceivable</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Low contrast</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   Content is only visual</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50</a:t>
            </a:r>
            <a:r>
              <a:rPr lang="en-US" dirty="0"/>
              <a:t>   Color alone is used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3</a:t>
            </a:r>
            <a:r>
              <a:rPr lang="en-US" dirty="0"/>
              <a:t>     Meaningful elements can be distinguished</a:t>
            </a:r>
          </a:p>
          <a:p>
            <a:pPr algn="l"/>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Operable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Interaction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modality only has one input type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58</a:t>
            </a:r>
            <a:r>
              <a:rPr lang="en-US" dirty="0"/>
              <a:t>   No interaction cues or instructions</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a:t>
            </a:r>
            <a:r>
              <a:rPr lang="en-US" dirty="0"/>
              <a:t>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Low contrast on interactive elements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Keyboard focus indicator missing</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Complex actions have no alternative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18</a:t>
            </a:r>
            <a:r>
              <a:rPr lang="en-US" dirty="0"/>
              <a:t>   Target pointer interaction is too small</a:t>
            </a:r>
          </a:p>
          <a:p>
            <a:pPr marL="0" marR="0" indent="0" algn="l"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Understandable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Interactive context is not clear</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Metrics or variables are undefined</a:t>
            </a:r>
          </a:p>
        </p:txBody>
      </p:sp>
      <p:sp>
        <p:nvSpPr>
          <p:cNvPr id="4" name="TextBox 3">
            <a:extLst>
              <a:ext uri="{FF2B5EF4-FFF2-40B4-BE49-F238E27FC236}">
                <a16:creationId xmlns:a16="http://schemas.microsoft.com/office/drawing/2014/main" id="{4413C7FC-8D8A-1F2F-2F65-40E82AE0ED2F}"/>
              </a:ext>
            </a:extLst>
          </p:cNvPr>
          <p:cNvSpPr txBox="1"/>
          <p:nvPr/>
        </p:nvSpPr>
        <p:spPr>
          <a:xfrm>
            <a:off x="15769165" y="5183537"/>
            <a:ext cx="8511604"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Robust</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275</a:t>
            </a:r>
            <a:r>
              <a:rPr lang="en-US" dirty="0"/>
              <a:t> Does not conform to standards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82</a:t>
            </a:r>
            <a:r>
              <a:rPr lang="en-US" dirty="0"/>
              <a:t>   Semantically invalid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a:t>
            </a:r>
            <a:r>
              <a:rPr lang="en-US" dirty="0"/>
              <a:t>   Fragile technology support</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Compromising</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Information can only be reached through single process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61</a:t>
            </a:r>
            <a:r>
              <a:rPr lang="en-US" dirty="0"/>
              <a:t>   Information cannot be navigated according to narrative or structure</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Assistive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101</a:t>
            </a:r>
            <a:r>
              <a:rPr lang="en-US" dirty="0"/>
              <a:t> Navigation and interaction is tedious</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Flexible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a:t>
            </a:r>
            <a:r>
              <a:rPr lang="en-US" dirty="0"/>
              <a:t>     User style change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121</a:t>
            </a:r>
            <a:r>
              <a:rPr lang="en-US" dirty="0"/>
              <a:t> User text adjustments are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a:t>
            </a:r>
            <a:r>
              <a:rPr lang="en-US" dirty="0"/>
              <a:t>     Scrolling experiences cannot be adjusted or opted out of</a:t>
            </a:r>
          </a:p>
          <a:p>
            <a:pPr algn="l"/>
            <a:r>
              <a:rPr lang="en-US" dirty="0"/>
              <a:t>Contrast and textures cannot be adjusted</a:t>
            </a:r>
          </a:p>
        </p:txBody>
      </p:sp>
      <p:sp>
        <p:nvSpPr>
          <p:cNvPr id="6" name="TextBox 5">
            <a:extLst>
              <a:ext uri="{FF2B5EF4-FFF2-40B4-BE49-F238E27FC236}">
                <a16:creationId xmlns:a16="http://schemas.microsoft.com/office/drawing/2014/main" id="{6094D0BB-9D14-8087-D4D2-F43CAC5FEFEF}"/>
              </a:ext>
            </a:extLst>
          </p:cNvPr>
          <p:cNvSpPr txBox="1"/>
          <p:nvPr/>
        </p:nvSpPr>
        <p:spPr>
          <a:xfrm>
            <a:off x="11287206" y="1334106"/>
            <a:ext cx="10434873"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978</a:t>
            </a:r>
            <a:r>
              <a:rPr lang="en-US" sz="6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access failures found in ~60 minutes.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9" name="Text Placeholder 3">
            <a:extLst>
              <a:ext uri="{FF2B5EF4-FFF2-40B4-BE49-F238E27FC236}">
                <a16:creationId xmlns:a16="http://schemas.microsoft.com/office/drawing/2014/main" id="{D3B075D3-D303-4361-7229-E33457961EA1}"/>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30676115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F306212-6BEF-853D-BB34-B9F331937F8E}"/>
              </a:ext>
            </a:extLst>
          </p:cNvPr>
          <p:cNvGrpSpPr/>
          <p:nvPr/>
        </p:nvGrpSpPr>
        <p:grpSpPr>
          <a:xfrm>
            <a:off x="1207690" y="1383304"/>
            <a:ext cx="7407148" cy="11451841"/>
            <a:chOff x="1207690" y="1566184"/>
            <a:chExt cx="7407148" cy="11451841"/>
          </a:xfrm>
        </p:grpSpPr>
        <p:pic>
          <p:nvPicPr>
            <p:cNvPr id="9" name="Picture 8"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F649A86F-105B-1FBB-F21B-FCB53A3314DD}"/>
                </a:ext>
              </a:extLst>
            </p:cNvPr>
            <p:cNvPicPr>
              <a:picLocks noChangeAspect="1"/>
            </p:cNvPicPr>
            <p:nvPr/>
          </p:nvPicPr>
          <p:blipFill>
            <a:blip r:embed="rId3"/>
            <a:stretch>
              <a:fillRect/>
            </a:stretch>
          </p:blipFill>
          <p:spPr>
            <a:xfrm>
              <a:off x="1207691" y="3297643"/>
              <a:ext cx="7407147" cy="5643192"/>
            </a:xfrm>
            <a:prstGeom prst="rect">
              <a:avLst/>
            </a:prstGeom>
          </p:spPr>
        </p:pic>
        <p:pic>
          <p:nvPicPr>
            <p:cNvPr id="11" name="Picture 10"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932E57CC-07B5-708E-EA2A-16881A2BA9ED}"/>
                </a:ext>
              </a:extLst>
            </p:cNvPr>
            <p:cNvPicPr>
              <a:picLocks noChangeAspect="1"/>
            </p:cNvPicPr>
            <p:nvPr/>
          </p:nvPicPr>
          <p:blipFill>
            <a:blip r:embed="rId4"/>
            <a:stretch>
              <a:fillRect/>
            </a:stretch>
          </p:blipFill>
          <p:spPr>
            <a:xfrm>
              <a:off x="1207690" y="1566184"/>
              <a:ext cx="7407147" cy="1567234"/>
            </a:xfrm>
            <a:prstGeom prst="rect">
              <a:avLst/>
            </a:prstGeom>
          </p:spPr>
        </p:pic>
        <p:pic>
          <p:nvPicPr>
            <p:cNvPr id="21" name="Picture 20"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4AE41C2A-4885-1854-ED4D-F7B9497FB43A}"/>
                </a:ext>
              </a:extLst>
            </p:cNvPr>
            <p:cNvPicPr>
              <a:picLocks noChangeAspect="1"/>
            </p:cNvPicPr>
            <p:nvPr/>
          </p:nvPicPr>
          <p:blipFill>
            <a:blip r:embed="rId5"/>
            <a:stretch>
              <a:fillRect/>
            </a:stretch>
          </p:blipFill>
          <p:spPr>
            <a:xfrm>
              <a:off x="1207690" y="8940835"/>
              <a:ext cx="7407147" cy="3226290"/>
            </a:xfrm>
            <a:prstGeom prst="rect">
              <a:avLst/>
            </a:prstGeom>
          </p:spPr>
        </p:pic>
        <p:pic>
          <p:nvPicPr>
            <p:cNvPr id="22" name="Picture 21" descr="Screenshot of a button.&#10;Show More States.">
              <a:extLst>
                <a:ext uri="{FF2B5EF4-FFF2-40B4-BE49-F238E27FC236}">
                  <a16:creationId xmlns:a16="http://schemas.microsoft.com/office/drawing/2014/main" id="{F28F80BB-543C-1787-AD9D-7988018C1FE9}"/>
                </a:ext>
              </a:extLst>
            </p:cNvPr>
            <p:cNvPicPr>
              <a:picLocks noChangeAspect="1"/>
            </p:cNvPicPr>
            <p:nvPr/>
          </p:nvPicPr>
          <p:blipFill>
            <a:blip r:embed="rId6"/>
            <a:stretch>
              <a:fillRect/>
            </a:stretch>
          </p:blipFill>
          <p:spPr>
            <a:xfrm>
              <a:off x="3761913" y="12167125"/>
              <a:ext cx="2298700" cy="850900"/>
            </a:xfrm>
            <a:prstGeom prst="rect">
              <a:avLst/>
            </a:prstGeom>
          </p:spPr>
        </p:pic>
      </p:grpSp>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solidFill>
                  <a:srgbClr val="000000"/>
                </a:solidFill>
              </a:rPr>
              <a:t>     Low contrast</a:t>
            </a:r>
            <a:endParaRPr kumimoji="0" lang="en-US" sz="4000" b="1" i="0" u="none" strike="noStrike" cap="none" spc="0" normalizeH="0" baseline="0" dirty="0">
              <a:solidFill>
                <a:srgbClr val="000000"/>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 </a:t>
            </a:r>
            <a:r>
              <a:rPr lang="en-US" sz="4000" dirty="0"/>
              <a:t>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 </a:t>
            </a:r>
            <a:r>
              <a:rPr lang="en-US" sz="4000" dirty="0"/>
              <a:t>    Meaningful elements can be distinguished</a:t>
            </a:r>
          </a:p>
        </p:txBody>
      </p:sp>
      <p:grpSp>
        <p:nvGrpSpPr>
          <p:cNvPr id="5" name="Group 4" descr="6 errors.">
            <a:extLst>
              <a:ext uri="{FF2B5EF4-FFF2-40B4-BE49-F238E27FC236}">
                <a16:creationId xmlns:a16="http://schemas.microsoft.com/office/drawing/2014/main" id="{8875E802-258D-B64C-6933-1D7DFD5B8C20}"/>
              </a:ext>
            </a:extLst>
          </p:cNvPr>
          <p:cNvGrpSpPr/>
          <p:nvPr/>
        </p:nvGrpSpPr>
        <p:grpSpPr>
          <a:xfrm>
            <a:off x="2497962" y="2901602"/>
            <a:ext cx="4637357" cy="7302608"/>
            <a:chOff x="2497962" y="3395378"/>
            <a:chExt cx="4637357" cy="7302608"/>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1691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988128" y="103082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7422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497962" y="102932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 name="Slide Number Placeholder 5">
            <a:extLst>
              <a:ext uri="{FF2B5EF4-FFF2-40B4-BE49-F238E27FC236}">
                <a16:creationId xmlns:a16="http://schemas.microsoft.com/office/drawing/2014/main" id="{3C7EB4DC-8B2B-3186-511F-F3AC5E43C3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23</a:t>
            </a:fld>
            <a:endParaRPr lang="en-US" sz="1800" dirty="0">
              <a:solidFill>
                <a:srgbClr val="5E5E5E"/>
              </a:solidFill>
            </a:endParaRPr>
          </a:p>
        </p:txBody>
      </p:sp>
      <p:sp>
        <p:nvSpPr>
          <p:cNvPr id="26" name="Text Placeholder 3">
            <a:extLst>
              <a:ext uri="{FF2B5EF4-FFF2-40B4-BE49-F238E27FC236}">
                <a16:creationId xmlns:a16="http://schemas.microsoft.com/office/drawing/2014/main" id="{0E09B919-CCEF-3C1E-360A-DB80237274D9}"/>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23237231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B52C7E8-FBD4-EA34-812C-37A4EDA8B824}"/>
              </a:ext>
            </a:extLst>
          </p:cNvPr>
          <p:cNvGrpSpPr/>
          <p:nvPr/>
        </p:nvGrpSpPr>
        <p:grpSpPr>
          <a:xfrm>
            <a:off x="1207690" y="1383304"/>
            <a:ext cx="7407148" cy="11451841"/>
            <a:chOff x="1207690" y="1566184"/>
            <a:chExt cx="7407148" cy="11451841"/>
          </a:xfrm>
        </p:grpSpPr>
        <p:pic>
          <p:nvPicPr>
            <p:cNvPr id="10" name="Picture 9"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862B9377-FE6E-6A33-DE36-C9C9E3C428CB}"/>
                </a:ext>
              </a:extLst>
            </p:cNvPr>
            <p:cNvPicPr>
              <a:picLocks noChangeAspect="1"/>
            </p:cNvPicPr>
            <p:nvPr/>
          </p:nvPicPr>
          <p:blipFill>
            <a:blip r:embed="rId2"/>
            <a:stretch>
              <a:fillRect/>
            </a:stretch>
          </p:blipFill>
          <p:spPr>
            <a:xfrm>
              <a:off x="1207691" y="3297643"/>
              <a:ext cx="7407147" cy="5643192"/>
            </a:xfrm>
            <a:prstGeom prst="rect">
              <a:avLst/>
            </a:prstGeom>
          </p:spPr>
        </p:pic>
        <p:pic>
          <p:nvPicPr>
            <p:cNvPr id="11" name="Picture 10"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6F5C1060-FCB9-C920-794B-AEEB82EE5F2B}"/>
                </a:ext>
              </a:extLst>
            </p:cNvPr>
            <p:cNvPicPr>
              <a:picLocks noChangeAspect="1"/>
            </p:cNvPicPr>
            <p:nvPr/>
          </p:nvPicPr>
          <p:blipFill>
            <a:blip r:embed="rId3"/>
            <a:stretch>
              <a:fillRect/>
            </a:stretch>
          </p:blipFill>
          <p:spPr>
            <a:xfrm>
              <a:off x="1207690" y="1566184"/>
              <a:ext cx="7407147" cy="1567234"/>
            </a:xfrm>
            <a:prstGeom prst="rect">
              <a:avLst/>
            </a:prstGeom>
          </p:spPr>
        </p:pic>
        <p:pic>
          <p:nvPicPr>
            <p:cNvPr id="19" name="Picture 18"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DB2018B6-AA0F-4857-6151-8F32D118313C}"/>
                </a:ext>
              </a:extLst>
            </p:cNvPr>
            <p:cNvPicPr>
              <a:picLocks noChangeAspect="1"/>
            </p:cNvPicPr>
            <p:nvPr/>
          </p:nvPicPr>
          <p:blipFill>
            <a:blip r:embed="rId4"/>
            <a:stretch>
              <a:fillRect/>
            </a:stretch>
          </p:blipFill>
          <p:spPr>
            <a:xfrm>
              <a:off x="1207690" y="8940835"/>
              <a:ext cx="7407147" cy="3226290"/>
            </a:xfrm>
            <a:prstGeom prst="rect">
              <a:avLst/>
            </a:prstGeom>
          </p:spPr>
        </p:pic>
        <p:pic>
          <p:nvPicPr>
            <p:cNvPr id="21" name="Picture 20" descr="Screenshot of a button.&#10;Show More States.">
              <a:extLst>
                <a:ext uri="{FF2B5EF4-FFF2-40B4-BE49-F238E27FC236}">
                  <a16:creationId xmlns:a16="http://schemas.microsoft.com/office/drawing/2014/main" id="{FE5738A0-8905-0C27-DB53-74AD6ACC98E7}"/>
                </a:ext>
              </a:extLst>
            </p:cNvPr>
            <p:cNvPicPr>
              <a:picLocks noChangeAspect="1"/>
            </p:cNvPicPr>
            <p:nvPr/>
          </p:nvPicPr>
          <p:blipFill>
            <a:blip r:embed="rId5"/>
            <a:stretch>
              <a:fillRect/>
            </a:stretch>
          </p:blipFill>
          <p:spPr>
            <a:xfrm>
              <a:off x="3761913" y="12167125"/>
              <a:ext cx="2298700" cy="850900"/>
            </a:xfrm>
            <a:prstGeom prst="rect">
              <a:avLst/>
            </a:prstGeom>
          </p:spPr>
        </p:pic>
      </p:grpSp>
      <p:sp>
        <p:nvSpPr>
          <p:cNvPr id="23" name="Text Placeholder 3">
            <a:extLst>
              <a:ext uri="{FF2B5EF4-FFF2-40B4-BE49-F238E27FC236}">
                <a16:creationId xmlns:a16="http://schemas.microsoft.com/office/drawing/2014/main" id="{44A83F12-DF06-AFE2-5096-57047F858BD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2" name="Picture 1">
            <a:extLst>
              <a:ext uri="{FF2B5EF4-FFF2-40B4-BE49-F238E27FC236}">
                <a16:creationId xmlns:a16="http://schemas.microsoft.com/office/drawing/2014/main" id="{2CBB336E-1362-4E76-D179-E7D799E78E4F}"/>
              </a:ext>
            </a:extLst>
          </p:cNvPr>
          <p:cNvPicPr>
            <a:picLocks noChangeAspect="1"/>
          </p:cNvPicPr>
          <p:nvPr/>
        </p:nvPicPr>
        <p:blipFill>
          <a:blip r:embed="rId6"/>
          <a:stretch>
            <a:fillRect/>
          </a:stretch>
        </p:blipFill>
        <p:spPr>
          <a:xfrm>
            <a:off x="7843396" y="3103505"/>
            <a:ext cx="1363236" cy="1363236"/>
          </a:xfrm>
          <a:prstGeom prst="rect">
            <a:avLst/>
          </a:prstGeom>
        </p:spPr>
      </p:pic>
      <p:pic>
        <p:nvPicPr>
          <p:cNvPr id="4" name="Picture 3">
            <a:extLst>
              <a:ext uri="{FF2B5EF4-FFF2-40B4-BE49-F238E27FC236}">
                <a16:creationId xmlns:a16="http://schemas.microsoft.com/office/drawing/2014/main" id="{4C2155C5-BE40-E475-27C9-2EE79BB72839}"/>
              </a:ext>
            </a:extLst>
          </p:cNvPr>
          <p:cNvPicPr>
            <a:picLocks noChangeAspect="1"/>
          </p:cNvPicPr>
          <p:nvPr/>
        </p:nvPicPr>
        <p:blipFill>
          <a:blip r:embed="rId7"/>
          <a:stretch>
            <a:fillRect/>
          </a:stretch>
        </p:blipFill>
        <p:spPr>
          <a:xfrm>
            <a:off x="9225498" y="2584973"/>
            <a:ext cx="2463800" cy="2400300"/>
          </a:xfrm>
          <a:prstGeom prst="rect">
            <a:avLst/>
          </a:prstGeom>
        </p:spPr>
      </p:pic>
      <p:pic>
        <p:nvPicPr>
          <p:cNvPr id="7" name="Picture 6">
            <a:extLst>
              <a:ext uri="{FF2B5EF4-FFF2-40B4-BE49-F238E27FC236}">
                <a16:creationId xmlns:a16="http://schemas.microsoft.com/office/drawing/2014/main" id="{E988AC5F-1C99-6820-F48D-A3A5B88AC46B}"/>
              </a:ext>
            </a:extLst>
          </p:cNvPr>
          <p:cNvPicPr>
            <a:picLocks noChangeAspect="1"/>
          </p:cNvPicPr>
          <p:nvPr/>
        </p:nvPicPr>
        <p:blipFill>
          <a:blip r:embed="rId8"/>
          <a:stretch>
            <a:fillRect/>
          </a:stretch>
        </p:blipFill>
        <p:spPr>
          <a:xfrm>
            <a:off x="11936917" y="2584973"/>
            <a:ext cx="11233144" cy="8056246"/>
          </a:xfrm>
          <a:prstGeom prst="rect">
            <a:avLst/>
          </a:prstGeom>
        </p:spPr>
      </p:pic>
      <p:sp>
        <p:nvSpPr>
          <p:cNvPr id="9" name="Slide Number Placeholder 5">
            <a:extLst>
              <a:ext uri="{FF2B5EF4-FFF2-40B4-BE49-F238E27FC236}">
                <a16:creationId xmlns:a16="http://schemas.microsoft.com/office/drawing/2014/main" id="{EBB83C83-A352-C8AA-E616-45F86BB1CFD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24</a:t>
            </a:fld>
            <a:endParaRPr lang="en-US" sz="1800" dirty="0">
              <a:solidFill>
                <a:srgbClr val="5E5E5E"/>
              </a:solidFill>
            </a:endParaRPr>
          </a:p>
        </p:txBody>
      </p:sp>
      <p:sp>
        <p:nvSpPr>
          <p:cNvPr id="33" name="Text Placeholder 3">
            <a:extLst>
              <a:ext uri="{FF2B5EF4-FFF2-40B4-BE49-F238E27FC236}">
                <a16:creationId xmlns:a16="http://schemas.microsoft.com/office/drawing/2014/main" id="{B43FF950-FD3D-6AE0-A8CF-DA2CB20738B3}"/>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grpSp>
        <p:nvGrpSpPr>
          <p:cNvPr id="8" name="Group 7" descr="6 errors.">
            <a:extLst>
              <a:ext uri="{FF2B5EF4-FFF2-40B4-BE49-F238E27FC236}">
                <a16:creationId xmlns:a16="http://schemas.microsoft.com/office/drawing/2014/main" id="{0332993D-E8F1-444C-5AAA-276D445D463A}"/>
              </a:ext>
            </a:extLst>
          </p:cNvPr>
          <p:cNvGrpSpPr/>
          <p:nvPr/>
        </p:nvGrpSpPr>
        <p:grpSpPr>
          <a:xfrm>
            <a:off x="2497962" y="2901602"/>
            <a:ext cx="4637357" cy="7302608"/>
            <a:chOff x="2497962" y="3395378"/>
            <a:chExt cx="4637357" cy="7302608"/>
          </a:xfrm>
        </p:grpSpPr>
        <p:sp>
          <p:nvSpPr>
            <p:cNvPr id="14" name="Oval 13">
              <a:extLst>
                <a:ext uri="{FF2B5EF4-FFF2-40B4-BE49-F238E27FC236}">
                  <a16:creationId xmlns:a16="http://schemas.microsoft.com/office/drawing/2014/main" id="{6FC4B76B-3971-1EFB-9232-69E0F8EB1DE9}"/>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a:extLst>
                <a:ext uri="{FF2B5EF4-FFF2-40B4-BE49-F238E27FC236}">
                  <a16:creationId xmlns:a16="http://schemas.microsoft.com/office/drawing/2014/main" id="{8E649784-361E-A8EA-62ED-4C4DC4166F29}"/>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1744633C-326E-D1AF-31DB-A76ECC847026}"/>
                </a:ext>
              </a:extLst>
            </p:cNvPr>
            <p:cNvSpPr/>
            <p:nvPr/>
          </p:nvSpPr>
          <p:spPr>
            <a:xfrm>
              <a:off x="5441430" y="101691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AC4910B-1C71-4EC4-44C8-C9165A095B92}"/>
                </a:ext>
              </a:extLst>
            </p:cNvPr>
            <p:cNvSpPr/>
            <p:nvPr/>
          </p:nvSpPr>
          <p:spPr>
            <a:xfrm>
              <a:off x="4988128" y="103082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D22E292D-1A53-7934-BEFA-DE28789CCB8B}"/>
                </a:ext>
              </a:extLst>
            </p:cNvPr>
            <p:cNvSpPr/>
            <p:nvPr/>
          </p:nvSpPr>
          <p:spPr>
            <a:xfrm>
              <a:off x="2968054" y="1017422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FCEB788D-5ACF-709D-F9E8-A929C43FCF0E}"/>
                </a:ext>
              </a:extLst>
            </p:cNvPr>
            <p:cNvSpPr/>
            <p:nvPr/>
          </p:nvSpPr>
          <p:spPr>
            <a:xfrm>
              <a:off x="2497962" y="102932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385394189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3"/>
          <a:stretch>
            <a:fillRect/>
          </a:stretch>
        </p:blipFill>
        <p:spPr>
          <a:xfrm>
            <a:off x="1207691" y="3114763"/>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4"/>
          <a:stretch>
            <a:fillRect/>
          </a:stretch>
        </p:blipFill>
        <p:spPr>
          <a:xfrm>
            <a:off x="1207690" y="1383304"/>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5"/>
          <a:stretch>
            <a:fillRect/>
          </a:stretch>
        </p:blipFill>
        <p:spPr>
          <a:xfrm>
            <a:off x="1207690" y="8757955"/>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6"/>
          <a:stretch>
            <a:fillRect/>
          </a:stretch>
        </p:blipFill>
        <p:spPr>
          <a:xfrm>
            <a:off x="3761913" y="11984245"/>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latin typeface="Helvetica Neue" panose="02000503000000020004" pitchFamily="2" charset="0"/>
                <a:ea typeface="Helvetica Neue" panose="02000503000000020004" pitchFamily="2" charset="0"/>
                <a:cs typeface="Helvetica Neue" panose="02000503000000020004" pitchFamily="2" charset="0"/>
              </a:rPr>
              <a:t>  Low contrast</a:t>
            </a:r>
            <a:endParaRPr kumimoji="0" lang="en-US" sz="4000" u="none" strike="noStrike" cap="none" spc="0" normalizeH="0" baseline="0" dirty="0">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 </a:t>
            </a:r>
            <a:r>
              <a:rPr lang="en-US" sz="4000" dirty="0"/>
              <a:t>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 </a:t>
            </a:r>
            <a:r>
              <a:rPr lang="en-US" sz="4000" dirty="0"/>
              <a:t>    Meaningful elements can be distinguished</a:t>
            </a: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7">
            <a:alphaModFix/>
          </a:blip>
          <a:srcRect l="3770" t="26190" r="37966" b="17260"/>
          <a:stretch/>
        </p:blipFill>
        <p:spPr>
          <a:xfrm>
            <a:off x="1259124" y="4252864"/>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513624"/>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1D675304-6D2A-66CB-1C3A-443105084B9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25</a:t>
            </a:fld>
            <a:endParaRPr lang="en-US" sz="1800" dirty="0">
              <a:solidFill>
                <a:srgbClr val="5E5E5E"/>
              </a:solidFill>
            </a:endParaRPr>
          </a:p>
        </p:txBody>
      </p:sp>
      <p:sp>
        <p:nvSpPr>
          <p:cNvPr id="9" name="Text Placeholder 3">
            <a:extLst>
              <a:ext uri="{FF2B5EF4-FFF2-40B4-BE49-F238E27FC236}">
                <a16:creationId xmlns:a16="http://schemas.microsoft.com/office/drawing/2014/main" id="{4B04FAD7-7F60-9DEA-F1B6-F1F32C9C839B}"/>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12392272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5EC40FC0-CBF5-CDC8-F834-3F54ABA1F863}"/>
              </a:ext>
            </a:extLst>
          </p:cNvPr>
          <p:cNvPicPr>
            <a:picLocks noChangeAspect="1"/>
          </p:cNvPicPr>
          <p:nvPr/>
        </p:nvPicPr>
        <p:blipFill>
          <a:blip r:embed="rId2"/>
          <a:stretch>
            <a:fillRect/>
          </a:stretch>
        </p:blipFill>
        <p:spPr>
          <a:xfrm>
            <a:off x="1207691" y="3114763"/>
            <a:ext cx="7407147" cy="5643192"/>
          </a:xfrm>
          <a:prstGeom prst="rect">
            <a:avLst/>
          </a:prstGeom>
        </p:spPr>
      </p:pic>
      <p:pic>
        <p:nvPicPr>
          <p:cNvPr id="7" name="Picture 6"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16BE4A65-59E6-9A30-ED96-C99FF71EBFA2}"/>
              </a:ext>
            </a:extLst>
          </p:cNvPr>
          <p:cNvPicPr>
            <a:picLocks noChangeAspect="1"/>
          </p:cNvPicPr>
          <p:nvPr/>
        </p:nvPicPr>
        <p:blipFill>
          <a:blip r:embed="rId3"/>
          <a:stretch>
            <a:fillRect/>
          </a:stretch>
        </p:blipFill>
        <p:spPr>
          <a:xfrm>
            <a:off x="1207690" y="1383304"/>
            <a:ext cx="7407147" cy="1567234"/>
          </a:xfrm>
          <a:prstGeom prst="rect">
            <a:avLst/>
          </a:prstGeom>
        </p:spPr>
      </p:pic>
      <p:pic>
        <p:nvPicPr>
          <p:cNvPr id="9" name="Picture 8"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B32A7941-1EED-EE78-C877-A54CFAD6E961}"/>
              </a:ext>
            </a:extLst>
          </p:cNvPr>
          <p:cNvPicPr>
            <a:picLocks noChangeAspect="1"/>
          </p:cNvPicPr>
          <p:nvPr/>
        </p:nvPicPr>
        <p:blipFill>
          <a:blip r:embed="rId4"/>
          <a:stretch>
            <a:fillRect/>
          </a:stretch>
        </p:blipFill>
        <p:spPr>
          <a:xfrm>
            <a:off x="1207690" y="8757955"/>
            <a:ext cx="7407147" cy="3226290"/>
          </a:xfrm>
          <a:prstGeom prst="rect">
            <a:avLst/>
          </a:prstGeom>
        </p:spPr>
      </p:pic>
      <p:pic>
        <p:nvPicPr>
          <p:cNvPr id="11" name="Picture 10" descr="Screenshot of a button.&#10;Show More States.">
            <a:extLst>
              <a:ext uri="{FF2B5EF4-FFF2-40B4-BE49-F238E27FC236}">
                <a16:creationId xmlns:a16="http://schemas.microsoft.com/office/drawing/2014/main" id="{9F7D63CA-36A2-B4D1-6696-D182CFE13757}"/>
              </a:ext>
            </a:extLst>
          </p:cNvPr>
          <p:cNvPicPr>
            <a:picLocks noChangeAspect="1"/>
          </p:cNvPicPr>
          <p:nvPr/>
        </p:nvPicPr>
        <p:blipFill>
          <a:blip r:embed="rId5"/>
          <a:stretch>
            <a:fillRect/>
          </a:stretch>
        </p:blipFill>
        <p:spPr>
          <a:xfrm>
            <a:off x="3761913" y="11984245"/>
            <a:ext cx="2298700" cy="850900"/>
          </a:xfrm>
          <a:prstGeom prst="rect">
            <a:avLst/>
          </a:prstGeom>
        </p:spPr>
      </p:pic>
      <p:pic>
        <p:nvPicPr>
          <p:cNvPr id="19" name="Picture 18">
            <a:extLst>
              <a:ext uri="{FF2B5EF4-FFF2-40B4-BE49-F238E27FC236}">
                <a16:creationId xmlns:a16="http://schemas.microsoft.com/office/drawing/2014/main" id="{ECAFB7BF-DDE9-C2AB-EA66-D612F1B8CAFA}"/>
              </a:ext>
            </a:extLst>
          </p:cNvPr>
          <p:cNvPicPr>
            <a:picLocks noChangeAspect="1"/>
          </p:cNvPicPr>
          <p:nvPr/>
        </p:nvPicPr>
        <p:blipFill rotWithShape="1">
          <a:blip r:embed="rId6">
            <a:alphaModFix/>
          </a:blip>
          <a:srcRect l="3770" t="26190" r="37966" b="17260"/>
          <a:stretch/>
        </p:blipFill>
        <p:spPr>
          <a:xfrm>
            <a:off x="1259124" y="4252864"/>
            <a:ext cx="7647046" cy="4638836"/>
          </a:xfrm>
          <a:prstGeom prst="rect">
            <a:avLst/>
          </a:prstGeom>
        </p:spPr>
      </p:pic>
      <p:grpSp>
        <p:nvGrpSpPr>
          <p:cNvPr id="33" name="Group 32" descr="57 errors">
            <a:extLst>
              <a:ext uri="{FF2B5EF4-FFF2-40B4-BE49-F238E27FC236}">
                <a16:creationId xmlns:a16="http://schemas.microsoft.com/office/drawing/2014/main" id="{CF8CDF7F-6DFF-2834-9EFA-622A4EEF2E9D}"/>
              </a:ext>
            </a:extLst>
          </p:cNvPr>
          <p:cNvGrpSpPr/>
          <p:nvPr/>
        </p:nvGrpSpPr>
        <p:grpSpPr>
          <a:xfrm>
            <a:off x="1165852" y="3513624"/>
            <a:ext cx="7307870" cy="5073829"/>
            <a:chOff x="1165852" y="3989112"/>
            <a:chExt cx="7307870" cy="5073829"/>
          </a:xfrm>
        </p:grpSpPr>
        <p:sp>
          <p:nvSpPr>
            <p:cNvPr id="59" name="Oval 58">
              <a:extLst>
                <a:ext uri="{FF2B5EF4-FFF2-40B4-BE49-F238E27FC236}">
                  <a16:creationId xmlns:a16="http://schemas.microsoft.com/office/drawing/2014/main" id="{42A09CF0-A511-1DD3-EFA0-DECE0EDC8A5B}"/>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Oval 59">
              <a:extLst>
                <a:ext uri="{FF2B5EF4-FFF2-40B4-BE49-F238E27FC236}">
                  <a16:creationId xmlns:a16="http://schemas.microsoft.com/office/drawing/2014/main" id="{AAD3C82A-FFA3-3640-259F-6F498000BBA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1" name="Oval 60">
              <a:extLst>
                <a:ext uri="{FF2B5EF4-FFF2-40B4-BE49-F238E27FC236}">
                  <a16:creationId xmlns:a16="http://schemas.microsoft.com/office/drawing/2014/main" id="{9725D1F3-65F6-6128-2FBC-A9675B7BF83E}"/>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Oval 72">
              <a:extLst>
                <a:ext uri="{FF2B5EF4-FFF2-40B4-BE49-F238E27FC236}">
                  <a16:creationId xmlns:a16="http://schemas.microsoft.com/office/drawing/2014/main" id="{7C3E5660-42A9-F300-E61E-C2585906EC1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58218A77-79BB-EA0D-D3CA-FDDF0E44CC9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3061E35F-3100-FA95-A8B0-A75ACF2BF9F2}"/>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C3CF7997-0214-518A-A8F1-E4E89654A62E}"/>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Oval 81">
              <a:extLst>
                <a:ext uri="{FF2B5EF4-FFF2-40B4-BE49-F238E27FC236}">
                  <a16:creationId xmlns:a16="http://schemas.microsoft.com/office/drawing/2014/main" id="{3E290DED-5A5E-A505-30BC-2F06BDA4B10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Oval 82">
              <a:extLst>
                <a:ext uri="{FF2B5EF4-FFF2-40B4-BE49-F238E27FC236}">
                  <a16:creationId xmlns:a16="http://schemas.microsoft.com/office/drawing/2014/main" id="{590CE9E6-2996-67C4-AAB7-26F840A11FE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Oval 83">
              <a:extLst>
                <a:ext uri="{FF2B5EF4-FFF2-40B4-BE49-F238E27FC236}">
                  <a16:creationId xmlns:a16="http://schemas.microsoft.com/office/drawing/2014/main" id="{B344162C-1451-6DF5-00A2-AD9BA5D28AFE}"/>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Oval 84">
              <a:extLst>
                <a:ext uri="{FF2B5EF4-FFF2-40B4-BE49-F238E27FC236}">
                  <a16:creationId xmlns:a16="http://schemas.microsoft.com/office/drawing/2014/main" id="{12A80076-88E9-E033-1140-FFC0E82EC616}"/>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Oval 85">
              <a:extLst>
                <a:ext uri="{FF2B5EF4-FFF2-40B4-BE49-F238E27FC236}">
                  <a16:creationId xmlns:a16="http://schemas.microsoft.com/office/drawing/2014/main" id="{F7D22148-17BB-6965-A1FA-7553ECD11242}"/>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7" name="Oval 86">
              <a:extLst>
                <a:ext uri="{FF2B5EF4-FFF2-40B4-BE49-F238E27FC236}">
                  <a16:creationId xmlns:a16="http://schemas.microsoft.com/office/drawing/2014/main" id="{43984363-E9C1-C58E-D516-5FEDB6229378}"/>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8" name="Oval 87">
              <a:extLst>
                <a:ext uri="{FF2B5EF4-FFF2-40B4-BE49-F238E27FC236}">
                  <a16:creationId xmlns:a16="http://schemas.microsoft.com/office/drawing/2014/main" id="{AF6BA06F-CF81-99CD-092C-378A07B547F0}"/>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9" name="Oval 88">
              <a:extLst>
                <a:ext uri="{FF2B5EF4-FFF2-40B4-BE49-F238E27FC236}">
                  <a16:creationId xmlns:a16="http://schemas.microsoft.com/office/drawing/2014/main" id="{48B9C629-E084-617A-102F-C5C91C8E8A50}"/>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0" name="Oval 89">
              <a:extLst>
                <a:ext uri="{FF2B5EF4-FFF2-40B4-BE49-F238E27FC236}">
                  <a16:creationId xmlns:a16="http://schemas.microsoft.com/office/drawing/2014/main" id="{F1D59C20-BC2F-C179-2CC1-AF57B81A9C09}"/>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Oval 90">
              <a:extLst>
                <a:ext uri="{FF2B5EF4-FFF2-40B4-BE49-F238E27FC236}">
                  <a16:creationId xmlns:a16="http://schemas.microsoft.com/office/drawing/2014/main" id="{CB265546-72B1-5667-46D9-8D544B5FFA81}"/>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Oval 91">
              <a:extLst>
                <a:ext uri="{FF2B5EF4-FFF2-40B4-BE49-F238E27FC236}">
                  <a16:creationId xmlns:a16="http://schemas.microsoft.com/office/drawing/2014/main" id="{ED56036B-D90C-0C49-0B8B-BB5DF825638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Oval 92">
              <a:extLst>
                <a:ext uri="{FF2B5EF4-FFF2-40B4-BE49-F238E27FC236}">
                  <a16:creationId xmlns:a16="http://schemas.microsoft.com/office/drawing/2014/main" id="{B67C94FF-2595-3A60-31F0-F1BBAAD95A50}"/>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4" name="Oval 93">
              <a:extLst>
                <a:ext uri="{FF2B5EF4-FFF2-40B4-BE49-F238E27FC236}">
                  <a16:creationId xmlns:a16="http://schemas.microsoft.com/office/drawing/2014/main" id="{AEE4430B-61A6-9357-FA5A-5D16D871A5AC}"/>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5" name="Oval 94">
              <a:extLst>
                <a:ext uri="{FF2B5EF4-FFF2-40B4-BE49-F238E27FC236}">
                  <a16:creationId xmlns:a16="http://schemas.microsoft.com/office/drawing/2014/main" id="{CE5F94F3-F4FA-7CA7-E441-090302066276}"/>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6" name="Oval 95">
              <a:extLst>
                <a:ext uri="{FF2B5EF4-FFF2-40B4-BE49-F238E27FC236}">
                  <a16:creationId xmlns:a16="http://schemas.microsoft.com/office/drawing/2014/main" id="{D4556746-B5B2-EE60-8542-4F8DE6B623B6}"/>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7" name="Oval 96">
              <a:extLst>
                <a:ext uri="{FF2B5EF4-FFF2-40B4-BE49-F238E27FC236}">
                  <a16:creationId xmlns:a16="http://schemas.microsoft.com/office/drawing/2014/main" id="{F407A262-B340-0A5E-36B1-49CA1E2BE67F}"/>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8" name="Oval 97">
              <a:extLst>
                <a:ext uri="{FF2B5EF4-FFF2-40B4-BE49-F238E27FC236}">
                  <a16:creationId xmlns:a16="http://schemas.microsoft.com/office/drawing/2014/main" id="{0F3D8A35-3889-28A6-428C-A5F133F698C1}"/>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9" name="Oval 98">
              <a:extLst>
                <a:ext uri="{FF2B5EF4-FFF2-40B4-BE49-F238E27FC236}">
                  <a16:creationId xmlns:a16="http://schemas.microsoft.com/office/drawing/2014/main" id="{AEB84EE2-5116-9D03-122B-287CE1E559D7}"/>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0" name="Oval 99">
              <a:extLst>
                <a:ext uri="{FF2B5EF4-FFF2-40B4-BE49-F238E27FC236}">
                  <a16:creationId xmlns:a16="http://schemas.microsoft.com/office/drawing/2014/main" id="{6B8ED23B-BF25-C121-BC83-74195CA7401A}"/>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1" name="Oval 100">
              <a:extLst>
                <a:ext uri="{FF2B5EF4-FFF2-40B4-BE49-F238E27FC236}">
                  <a16:creationId xmlns:a16="http://schemas.microsoft.com/office/drawing/2014/main" id="{69EB530E-3B3D-7459-EAF9-F9DB16DDE11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2" name="Oval 101">
              <a:extLst>
                <a:ext uri="{FF2B5EF4-FFF2-40B4-BE49-F238E27FC236}">
                  <a16:creationId xmlns:a16="http://schemas.microsoft.com/office/drawing/2014/main" id="{DAAA4480-1F3E-532F-11CE-540B24B4DAD0}"/>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3" name="Oval 102">
              <a:extLst>
                <a:ext uri="{FF2B5EF4-FFF2-40B4-BE49-F238E27FC236}">
                  <a16:creationId xmlns:a16="http://schemas.microsoft.com/office/drawing/2014/main" id="{DBFC1BDC-1CF0-6FDB-4DA2-F196C0E613DE}"/>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4" name="Oval 103">
              <a:extLst>
                <a:ext uri="{FF2B5EF4-FFF2-40B4-BE49-F238E27FC236}">
                  <a16:creationId xmlns:a16="http://schemas.microsoft.com/office/drawing/2014/main" id="{B6775EFE-BA47-7A2F-AEB3-4FD8EAC5B226}"/>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5" name="Oval 104">
              <a:extLst>
                <a:ext uri="{FF2B5EF4-FFF2-40B4-BE49-F238E27FC236}">
                  <a16:creationId xmlns:a16="http://schemas.microsoft.com/office/drawing/2014/main" id="{B906001B-A6BB-124E-1714-F41D3FD9A78C}"/>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6" name="Oval 105">
              <a:extLst>
                <a:ext uri="{FF2B5EF4-FFF2-40B4-BE49-F238E27FC236}">
                  <a16:creationId xmlns:a16="http://schemas.microsoft.com/office/drawing/2014/main" id="{694FEFD5-6A01-1D91-E67E-CC8DFE64AEEF}"/>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7" name="Oval 106">
              <a:extLst>
                <a:ext uri="{FF2B5EF4-FFF2-40B4-BE49-F238E27FC236}">
                  <a16:creationId xmlns:a16="http://schemas.microsoft.com/office/drawing/2014/main" id="{A14B561A-5600-59E5-C5DA-CFE45BD53215}"/>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8" name="Oval 107">
              <a:extLst>
                <a:ext uri="{FF2B5EF4-FFF2-40B4-BE49-F238E27FC236}">
                  <a16:creationId xmlns:a16="http://schemas.microsoft.com/office/drawing/2014/main" id="{E914F6D2-8E91-4FA5-BAFC-E5F01E958255}"/>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9" name="Oval 108">
              <a:extLst>
                <a:ext uri="{FF2B5EF4-FFF2-40B4-BE49-F238E27FC236}">
                  <a16:creationId xmlns:a16="http://schemas.microsoft.com/office/drawing/2014/main" id="{97AB9BDB-01CD-C8C1-3744-802F13BA02A0}"/>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0" name="Oval 109">
              <a:extLst>
                <a:ext uri="{FF2B5EF4-FFF2-40B4-BE49-F238E27FC236}">
                  <a16:creationId xmlns:a16="http://schemas.microsoft.com/office/drawing/2014/main" id="{A070B0F9-9053-0310-D872-B0E067BF0150}"/>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1" name="Oval 110">
              <a:extLst>
                <a:ext uri="{FF2B5EF4-FFF2-40B4-BE49-F238E27FC236}">
                  <a16:creationId xmlns:a16="http://schemas.microsoft.com/office/drawing/2014/main" id="{2D4D7151-696C-E54F-5D80-645661C2A5A0}"/>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2" name="Oval 111">
              <a:extLst>
                <a:ext uri="{FF2B5EF4-FFF2-40B4-BE49-F238E27FC236}">
                  <a16:creationId xmlns:a16="http://schemas.microsoft.com/office/drawing/2014/main" id="{FF555975-1873-9725-3EFA-5433E4F120DB}"/>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Oval 112">
              <a:extLst>
                <a:ext uri="{FF2B5EF4-FFF2-40B4-BE49-F238E27FC236}">
                  <a16:creationId xmlns:a16="http://schemas.microsoft.com/office/drawing/2014/main" id="{B421418A-94FF-BA08-AC67-9ED4FBA344E9}"/>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Oval 113">
              <a:extLst>
                <a:ext uri="{FF2B5EF4-FFF2-40B4-BE49-F238E27FC236}">
                  <a16:creationId xmlns:a16="http://schemas.microsoft.com/office/drawing/2014/main" id="{05FE238E-5507-7CAE-DE58-98A9CEF781CA}"/>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Oval 114">
              <a:extLst>
                <a:ext uri="{FF2B5EF4-FFF2-40B4-BE49-F238E27FC236}">
                  <a16:creationId xmlns:a16="http://schemas.microsoft.com/office/drawing/2014/main" id="{4E3DFA52-3399-407B-5282-0E68577E413E}"/>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6" name="Oval 115">
              <a:extLst>
                <a:ext uri="{FF2B5EF4-FFF2-40B4-BE49-F238E27FC236}">
                  <a16:creationId xmlns:a16="http://schemas.microsoft.com/office/drawing/2014/main" id="{B3104A4C-0F0A-6ED2-02FD-5524A1BC79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7" name="Oval 116">
              <a:extLst>
                <a:ext uri="{FF2B5EF4-FFF2-40B4-BE49-F238E27FC236}">
                  <a16:creationId xmlns:a16="http://schemas.microsoft.com/office/drawing/2014/main" id="{E6289050-618D-397B-2C82-AC7D2D34F6CA}"/>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F9234B82-0DB0-2367-5BB1-2F006F15E1C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0FE2C2EA-A32E-0735-E88E-E1E780C772EF}"/>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7C10EAF6-AFA7-F3AE-4EB3-F07A9ABCBAD6}"/>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43120F7E-90B3-9651-06DC-A7645A9879BD}"/>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91638F17-485B-EF4D-E9C6-D5DF60D68992}"/>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C50440BB-48F7-05D4-B0D7-55F61EF188B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685F3BB9-DA5F-C5DD-FC94-59860834CF31}"/>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72060405-D1B9-EB33-4616-5C4521037699}"/>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D79783BE-88DC-FE67-A866-514E8A9D35C2}"/>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A87666AA-B105-B1DF-F8FD-BC9C55444288}"/>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0524ACE3-D3B3-864B-65D9-2823E92571AB}"/>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BCF7C3DA-DF29-C19F-6CDA-6482A10BDE9C}"/>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D6FFFDCA-5D39-15A7-F38C-A18563EB26CD}"/>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E249826D-F878-5AB0-7B8A-7710E01C8FEF}"/>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0" name="TextBox 9">
            <a:extLst>
              <a:ext uri="{FF2B5EF4-FFF2-40B4-BE49-F238E27FC236}">
                <a16:creationId xmlns:a16="http://schemas.microsoft.com/office/drawing/2014/main" id="{B7A00A2E-8C05-01AA-EAFC-14701436C446}"/>
              </a:ext>
            </a:extLst>
          </p:cNvPr>
          <p:cNvSpPr txBox="1"/>
          <p:nvPr/>
        </p:nvSpPr>
        <p:spPr>
          <a:xfrm>
            <a:off x="10708287" y="6442060"/>
            <a:ext cx="1219943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Each state should announce to screen readers what state it is and who won it, not “image!”</a:t>
            </a:r>
            <a:endParaRPr lang="en-US" sz="4000" dirty="0">
              <a:solidFill>
                <a:srgbClr val="000000"/>
              </a:solidFill>
            </a:endParaRPr>
          </a:p>
        </p:txBody>
      </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cxnSp>
        <p:nvCxnSpPr>
          <p:cNvPr id="4" name="Straight Arrow Connector 3">
            <a:extLst>
              <a:ext uri="{FF2B5EF4-FFF2-40B4-BE49-F238E27FC236}">
                <a16:creationId xmlns:a16="http://schemas.microsoft.com/office/drawing/2014/main" id="{E8F6C635-571A-1716-DE5C-20E05C137B86}"/>
              </a:ext>
            </a:extLst>
          </p:cNvPr>
          <p:cNvCxnSpPr>
            <a:stCxn id="10" idx="1"/>
          </p:cNvCxnSpPr>
          <p:nvPr/>
        </p:nvCxnSpPr>
        <p:spPr>
          <a:xfrm flipH="1">
            <a:off x="7407790" y="7103780"/>
            <a:ext cx="3300497" cy="1379818"/>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5C33FAD5-ADFA-8FAF-DAE0-50AAB56B7D3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26</a:t>
            </a:fld>
            <a:endParaRPr lang="en-US" sz="1800" dirty="0">
              <a:solidFill>
                <a:srgbClr val="5E5E5E"/>
              </a:solidFill>
            </a:endParaRPr>
          </a:p>
        </p:txBody>
      </p:sp>
      <p:sp>
        <p:nvSpPr>
          <p:cNvPr id="135" name="Text Placeholder 3">
            <a:extLst>
              <a:ext uri="{FF2B5EF4-FFF2-40B4-BE49-F238E27FC236}">
                <a16:creationId xmlns:a16="http://schemas.microsoft.com/office/drawing/2014/main" id="{B98CC847-6AA8-8FB5-4890-E1747FFE6196}"/>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54393317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114763"/>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383304"/>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8757955"/>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1984245"/>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54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  </a:t>
            </a:r>
            <a:r>
              <a:rPr lang="en-US" sz="4000" dirty="0"/>
              <a:t>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t>   </a:t>
            </a:r>
            <a:r>
              <a:rPr lang="en-US" sz="4000" dirty="0">
                <a:latin typeface="Helvetica Neue" panose="02000503000000020004" pitchFamily="2" charset="0"/>
                <a:ea typeface="Helvetica Neue" panose="02000503000000020004" pitchFamily="2" charset="0"/>
                <a:cs typeface="Helvetica Neue" panose="02000503000000020004" pitchFamily="2" charset="0"/>
              </a:rPr>
              <a:t>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295110"/>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4909405"/>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9" name="Slide Number Placeholder 5">
            <a:extLst>
              <a:ext uri="{FF2B5EF4-FFF2-40B4-BE49-F238E27FC236}">
                <a16:creationId xmlns:a16="http://schemas.microsoft.com/office/drawing/2014/main" id="{E6400EA7-C91F-C5FC-AD5E-67E7069D5A3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27</a:t>
            </a:fld>
            <a:endParaRPr lang="en-US" sz="1800" dirty="0">
              <a:solidFill>
                <a:srgbClr val="5E5E5E"/>
              </a:solidFill>
            </a:endParaRPr>
          </a:p>
        </p:txBody>
      </p:sp>
      <p:sp>
        <p:nvSpPr>
          <p:cNvPr id="11" name="Text Placeholder 3">
            <a:extLst>
              <a:ext uri="{FF2B5EF4-FFF2-40B4-BE49-F238E27FC236}">
                <a16:creationId xmlns:a16="http://schemas.microsoft.com/office/drawing/2014/main" id="{0A917CDC-5516-B75B-8CC1-052B99C0B77D}"/>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79960169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1"/>
          </p:nvPr>
        </p:nvSpPr>
        <p:spPr>
          <a:xfrm>
            <a:off x="1201440" y="12397186"/>
            <a:ext cx="21968621" cy="636979"/>
          </a:xfrm>
        </p:spPr>
        <p:txBody>
          <a:bodyPr>
            <a:normAutofit fontScale="77500" lnSpcReduction="2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1" name="Picture 10" descr="Mouse icon">
            <a:extLst>
              <a:ext uri="{FF2B5EF4-FFF2-40B4-BE49-F238E27FC236}">
                <a16:creationId xmlns:a16="http://schemas.microsoft.com/office/drawing/2014/main" id="{709F810A-5BDB-AFA4-9FE6-64C9A960009C}"/>
              </a:ext>
            </a:extLst>
          </p:cNvPr>
          <p:cNvPicPr>
            <a:picLocks noChangeAspect="1"/>
          </p:cNvPicPr>
          <p:nvPr/>
        </p:nvPicPr>
        <p:blipFill>
          <a:blip r:embed="rId2"/>
          <a:stretch>
            <a:fillRect/>
          </a:stretch>
        </p:blipFill>
        <p:spPr>
          <a:xfrm>
            <a:off x="10283798" y="5004615"/>
            <a:ext cx="4276171" cy="4276171"/>
          </a:xfrm>
          <a:prstGeom prst="rect">
            <a:avLst/>
          </a:prstGeom>
        </p:spPr>
      </p:pic>
      <p:pic>
        <p:nvPicPr>
          <p:cNvPr id="33" name="Picture 32" descr="Keyboard icon">
            <a:extLst>
              <a:ext uri="{FF2B5EF4-FFF2-40B4-BE49-F238E27FC236}">
                <a16:creationId xmlns:a16="http://schemas.microsoft.com/office/drawing/2014/main" id="{F8C6FC48-248A-EC46-81F1-A7D904D862DC}"/>
              </a:ext>
            </a:extLst>
          </p:cNvPr>
          <p:cNvPicPr>
            <a:picLocks noChangeAspect="1"/>
          </p:cNvPicPr>
          <p:nvPr/>
        </p:nvPicPr>
        <p:blipFill>
          <a:blip r:embed="rId3"/>
          <a:stretch>
            <a:fillRect/>
          </a:stretch>
        </p:blipFill>
        <p:spPr>
          <a:xfrm>
            <a:off x="15820979" y="3938745"/>
            <a:ext cx="5969000" cy="5969000"/>
          </a:xfrm>
          <a:prstGeom prst="rect">
            <a:avLst/>
          </a:prstGeom>
        </p:spPr>
      </p:pic>
      <p:sp>
        <p:nvSpPr>
          <p:cNvPr id="59" name="TextBox 58">
            <a:extLst>
              <a:ext uri="{FF2B5EF4-FFF2-40B4-BE49-F238E27FC236}">
                <a16:creationId xmlns:a16="http://schemas.microsoft.com/office/drawing/2014/main" id="{D83D41EA-2E95-2536-EA70-FBA0E9283573}"/>
              </a:ext>
            </a:extLst>
          </p:cNvPr>
          <p:cNvSpPr txBox="1"/>
          <p:nvPr/>
        </p:nvSpPr>
        <p:spPr>
          <a:xfrm>
            <a:off x="10952020" y="2922415"/>
            <a:ext cx="1122218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a mouse can do something (like produce a tooltip), then there must be parity at least with a keyboard.</a:t>
            </a:r>
            <a:endParaRPr lang="en-US" sz="4000" dirty="0">
              <a:solidFill>
                <a:srgbClr val="000000"/>
              </a:solidFill>
            </a:endParaRPr>
          </a:p>
        </p:txBody>
      </p:sp>
      <p:sp>
        <p:nvSpPr>
          <p:cNvPr id="60" name="TextBox 59">
            <a:extLst>
              <a:ext uri="{FF2B5EF4-FFF2-40B4-BE49-F238E27FC236}">
                <a16:creationId xmlns:a16="http://schemas.microsoft.com/office/drawing/2014/main" id="{16FE4E34-D8F2-926C-FDBC-6217EA98512A}"/>
              </a:ext>
            </a:extLst>
          </p:cNvPr>
          <p:cNvSpPr txBox="1"/>
          <p:nvPr/>
        </p:nvSpPr>
        <p:spPr>
          <a:xfrm>
            <a:off x="13487827" y="6478636"/>
            <a:ext cx="31376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8000" dirty="0">
              <a:solidFill>
                <a:srgbClr val="000000"/>
              </a:solidFill>
            </a:endParaRPr>
          </a:p>
        </p:txBody>
      </p:sp>
      <p:sp>
        <p:nvSpPr>
          <p:cNvPr id="4" name="Slide Number Placeholder 5">
            <a:extLst>
              <a:ext uri="{FF2B5EF4-FFF2-40B4-BE49-F238E27FC236}">
                <a16:creationId xmlns:a16="http://schemas.microsoft.com/office/drawing/2014/main" id="{03FE9921-72C3-2644-B26B-6B99502C52A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28</a:t>
            </a:fld>
            <a:endParaRPr lang="en-US" sz="1800" dirty="0">
              <a:solidFill>
                <a:srgbClr val="5E5E5E"/>
              </a:solidFill>
            </a:endParaRPr>
          </a:p>
        </p:txBody>
      </p:sp>
      <p:pic>
        <p:nvPicPr>
          <p:cNvPr id="6" name="Picture 5"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BD5E82CC-C5E2-BC67-2F9E-C0A360FD7F4C}"/>
              </a:ext>
            </a:extLst>
          </p:cNvPr>
          <p:cNvPicPr>
            <a:picLocks noChangeAspect="1"/>
          </p:cNvPicPr>
          <p:nvPr/>
        </p:nvPicPr>
        <p:blipFill>
          <a:blip r:embed="rId4"/>
          <a:stretch>
            <a:fillRect/>
          </a:stretch>
        </p:blipFill>
        <p:spPr>
          <a:xfrm>
            <a:off x="1207691" y="3114763"/>
            <a:ext cx="7407147" cy="5643192"/>
          </a:xfrm>
          <a:prstGeom prst="rect">
            <a:avLst/>
          </a:prstGeom>
        </p:spPr>
      </p:pic>
      <p:pic>
        <p:nvPicPr>
          <p:cNvPr id="7" name="Picture 6"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CE9246F0-58AF-3ECE-2286-E420E32B679A}"/>
              </a:ext>
            </a:extLst>
          </p:cNvPr>
          <p:cNvPicPr>
            <a:picLocks noChangeAspect="1"/>
          </p:cNvPicPr>
          <p:nvPr/>
        </p:nvPicPr>
        <p:blipFill>
          <a:blip r:embed="rId5"/>
          <a:stretch>
            <a:fillRect/>
          </a:stretch>
        </p:blipFill>
        <p:spPr>
          <a:xfrm>
            <a:off x="1207690" y="1383304"/>
            <a:ext cx="7407147" cy="1567234"/>
          </a:xfrm>
          <a:prstGeom prst="rect">
            <a:avLst/>
          </a:prstGeom>
        </p:spPr>
      </p:pic>
      <p:pic>
        <p:nvPicPr>
          <p:cNvPr id="9" name="Picture 8"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127A0281-C3AA-EC78-B4CC-C5DB8B1158F5}"/>
              </a:ext>
            </a:extLst>
          </p:cNvPr>
          <p:cNvPicPr>
            <a:picLocks noChangeAspect="1"/>
          </p:cNvPicPr>
          <p:nvPr/>
        </p:nvPicPr>
        <p:blipFill>
          <a:blip r:embed="rId6"/>
          <a:stretch>
            <a:fillRect/>
          </a:stretch>
        </p:blipFill>
        <p:spPr>
          <a:xfrm>
            <a:off x="1207690" y="8757955"/>
            <a:ext cx="7407147" cy="3226290"/>
          </a:xfrm>
          <a:prstGeom prst="rect">
            <a:avLst/>
          </a:prstGeom>
        </p:spPr>
      </p:pic>
      <p:pic>
        <p:nvPicPr>
          <p:cNvPr id="10" name="Picture 9" descr="Screenshot of a button.&#10;Show More States.">
            <a:extLst>
              <a:ext uri="{FF2B5EF4-FFF2-40B4-BE49-F238E27FC236}">
                <a16:creationId xmlns:a16="http://schemas.microsoft.com/office/drawing/2014/main" id="{3DA4046C-ECC9-C098-C326-E363DC96A6FA}"/>
              </a:ext>
            </a:extLst>
          </p:cNvPr>
          <p:cNvPicPr>
            <a:picLocks noChangeAspect="1"/>
          </p:cNvPicPr>
          <p:nvPr/>
        </p:nvPicPr>
        <p:blipFill>
          <a:blip r:embed="rId7"/>
          <a:stretch>
            <a:fillRect/>
          </a:stretch>
        </p:blipFill>
        <p:spPr>
          <a:xfrm>
            <a:off x="3761913" y="11984245"/>
            <a:ext cx="2298700" cy="850900"/>
          </a:xfrm>
          <a:prstGeom prst="rect">
            <a:avLst/>
          </a:prstGeom>
        </p:spPr>
      </p:pic>
      <p:pic>
        <p:nvPicPr>
          <p:cNvPr id="19" name="Picture 18" descr="A tooltip hovering over Washington State. It contains all the same information as the state results panel, under the map.">
            <a:extLst>
              <a:ext uri="{FF2B5EF4-FFF2-40B4-BE49-F238E27FC236}">
                <a16:creationId xmlns:a16="http://schemas.microsoft.com/office/drawing/2014/main" id="{72092AD9-54C9-6E4F-0980-F5E914F7DBB1}"/>
              </a:ext>
            </a:extLst>
          </p:cNvPr>
          <p:cNvPicPr>
            <a:picLocks noChangeAspect="1"/>
          </p:cNvPicPr>
          <p:nvPr/>
        </p:nvPicPr>
        <p:blipFill>
          <a:blip r:embed="rId8"/>
          <a:stretch>
            <a:fillRect/>
          </a:stretch>
        </p:blipFill>
        <p:spPr>
          <a:xfrm>
            <a:off x="3078478" y="3295110"/>
            <a:ext cx="3262686" cy="2231589"/>
          </a:xfrm>
          <a:prstGeom prst="rect">
            <a:avLst/>
          </a:prstGeom>
        </p:spPr>
      </p:pic>
      <p:grpSp>
        <p:nvGrpSpPr>
          <p:cNvPr id="61" name="Group 60" descr="57 errors">
            <a:extLst>
              <a:ext uri="{FF2B5EF4-FFF2-40B4-BE49-F238E27FC236}">
                <a16:creationId xmlns:a16="http://schemas.microsoft.com/office/drawing/2014/main" id="{78024C6F-BB00-3CD9-31CF-6819F9827CDA}"/>
              </a:ext>
            </a:extLst>
          </p:cNvPr>
          <p:cNvGrpSpPr/>
          <p:nvPr/>
        </p:nvGrpSpPr>
        <p:grpSpPr>
          <a:xfrm>
            <a:off x="1165852" y="4909405"/>
            <a:ext cx="7307870" cy="3678048"/>
            <a:chOff x="1165852" y="5384893"/>
            <a:chExt cx="7307870" cy="3678048"/>
          </a:xfrm>
        </p:grpSpPr>
        <p:sp>
          <p:nvSpPr>
            <p:cNvPr id="74" name="Oval 73">
              <a:extLst>
                <a:ext uri="{FF2B5EF4-FFF2-40B4-BE49-F238E27FC236}">
                  <a16:creationId xmlns:a16="http://schemas.microsoft.com/office/drawing/2014/main" id="{47F01CEA-CB9C-D66B-98E6-CBFB6E0DE45B}"/>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FEF6D801-959D-A687-B052-6C5F806EEB67}"/>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6D20EEF4-219F-28C6-BFA9-9F16D8FF2747}"/>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FA115B25-280C-CA9E-B3A1-BF366A613EA2}"/>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E1046A1-FE95-0C94-20BC-DD53E1FC83E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EFD1BFD3-21A9-840C-D186-47035AAEE0AC}"/>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C0335180-3D1E-5E00-499A-B610524BF6B0}"/>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871912E8-E595-10DC-4697-8A5905FB2722}"/>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2" name="Oval 81">
              <a:extLst>
                <a:ext uri="{FF2B5EF4-FFF2-40B4-BE49-F238E27FC236}">
                  <a16:creationId xmlns:a16="http://schemas.microsoft.com/office/drawing/2014/main" id="{B9A85A47-F983-7BAF-57F9-A5606FBCBE8C}"/>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3" name="Oval 82">
              <a:extLst>
                <a:ext uri="{FF2B5EF4-FFF2-40B4-BE49-F238E27FC236}">
                  <a16:creationId xmlns:a16="http://schemas.microsoft.com/office/drawing/2014/main" id="{90753EBE-78F7-E1FC-9B34-A3F8D93DED9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4" name="Oval 83">
              <a:extLst>
                <a:ext uri="{FF2B5EF4-FFF2-40B4-BE49-F238E27FC236}">
                  <a16:creationId xmlns:a16="http://schemas.microsoft.com/office/drawing/2014/main" id="{31844E30-9EEE-633C-73CA-863B19CB3725}"/>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5" name="Oval 84">
              <a:extLst>
                <a:ext uri="{FF2B5EF4-FFF2-40B4-BE49-F238E27FC236}">
                  <a16:creationId xmlns:a16="http://schemas.microsoft.com/office/drawing/2014/main" id="{03C1460B-929F-2D6C-2333-31F9A9FAD008}"/>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6" name="Oval 85">
              <a:extLst>
                <a:ext uri="{FF2B5EF4-FFF2-40B4-BE49-F238E27FC236}">
                  <a16:creationId xmlns:a16="http://schemas.microsoft.com/office/drawing/2014/main" id="{052C4489-4A2B-DF80-4067-60496A3549F6}"/>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7" name="Oval 86">
              <a:extLst>
                <a:ext uri="{FF2B5EF4-FFF2-40B4-BE49-F238E27FC236}">
                  <a16:creationId xmlns:a16="http://schemas.microsoft.com/office/drawing/2014/main" id="{55220FC0-1505-72CB-B78D-625E3EAE4578}"/>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8" name="Oval 87">
              <a:extLst>
                <a:ext uri="{FF2B5EF4-FFF2-40B4-BE49-F238E27FC236}">
                  <a16:creationId xmlns:a16="http://schemas.microsoft.com/office/drawing/2014/main" id="{C2D1FD2A-BE00-0C40-9579-E0D92A5F0D97}"/>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9" name="Oval 88">
              <a:extLst>
                <a:ext uri="{FF2B5EF4-FFF2-40B4-BE49-F238E27FC236}">
                  <a16:creationId xmlns:a16="http://schemas.microsoft.com/office/drawing/2014/main" id="{EC6B23CC-18CE-2B30-53E2-8E8E9788EF72}"/>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0" name="Oval 89">
              <a:extLst>
                <a:ext uri="{FF2B5EF4-FFF2-40B4-BE49-F238E27FC236}">
                  <a16:creationId xmlns:a16="http://schemas.microsoft.com/office/drawing/2014/main" id="{D4DEEF4D-8D9E-0FEE-C777-DCE419F9EFC2}"/>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1" name="Oval 90">
              <a:extLst>
                <a:ext uri="{FF2B5EF4-FFF2-40B4-BE49-F238E27FC236}">
                  <a16:creationId xmlns:a16="http://schemas.microsoft.com/office/drawing/2014/main" id="{6CF881B3-B0A1-82B9-C05F-C796C85BE5C3}"/>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2" name="Oval 91">
              <a:extLst>
                <a:ext uri="{FF2B5EF4-FFF2-40B4-BE49-F238E27FC236}">
                  <a16:creationId xmlns:a16="http://schemas.microsoft.com/office/drawing/2014/main" id="{CD527ABB-F5A8-6BB5-DFB2-A49DF5D53AB6}"/>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3" name="Oval 92">
              <a:extLst>
                <a:ext uri="{FF2B5EF4-FFF2-40B4-BE49-F238E27FC236}">
                  <a16:creationId xmlns:a16="http://schemas.microsoft.com/office/drawing/2014/main" id="{81D5D343-8953-72BE-8009-2E281BDCBF1A}"/>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4" name="Oval 93">
              <a:extLst>
                <a:ext uri="{FF2B5EF4-FFF2-40B4-BE49-F238E27FC236}">
                  <a16:creationId xmlns:a16="http://schemas.microsoft.com/office/drawing/2014/main" id="{DAA90112-7B27-BCA9-A6B4-422B9681BC93}"/>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5" name="Oval 94">
              <a:extLst>
                <a:ext uri="{FF2B5EF4-FFF2-40B4-BE49-F238E27FC236}">
                  <a16:creationId xmlns:a16="http://schemas.microsoft.com/office/drawing/2014/main" id="{BAE404E3-DD48-8CB4-6044-CDC8B628C533}"/>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6" name="Oval 95">
              <a:extLst>
                <a:ext uri="{FF2B5EF4-FFF2-40B4-BE49-F238E27FC236}">
                  <a16:creationId xmlns:a16="http://schemas.microsoft.com/office/drawing/2014/main" id="{67B961E9-40ED-9584-D4AA-B879810F73BD}"/>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7" name="Oval 96">
              <a:extLst>
                <a:ext uri="{FF2B5EF4-FFF2-40B4-BE49-F238E27FC236}">
                  <a16:creationId xmlns:a16="http://schemas.microsoft.com/office/drawing/2014/main" id="{1E581126-9CCD-B91D-BB4C-3F24069C798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8" name="Oval 97">
              <a:extLst>
                <a:ext uri="{FF2B5EF4-FFF2-40B4-BE49-F238E27FC236}">
                  <a16:creationId xmlns:a16="http://schemas.microsoft.com/office/drawing/2014/main" id="{6A59EC73-323F-B1AB-9352-A7E0146E3E1A}"/>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9" name="Oval 98">
              <a:extLst>
                <a:ext uri="{FF2B5EF4-FFF2-40B4-BE49-F238E27FC236}">
                  <a16:creationId xmlns:a16="http://schemas.microsoft.com/office/drawing/2014/main" id="{63B8437A-9323-0EF9-5B0F-B34D11BEB5AB}"/>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0" name="Oval 99">
              <a:extLst>
                <a:ext uri="{FF2B5EF4-FFF2-40B4-BE49-F238E27FC236}">
                  <a16:creationId xmlns:a16="http://schemas.microsoft.com/office/drawing/2014/main" id="{6A74DB35-29AF-C9F4-D307-87650A308033}"/>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1" name="Oval 100">
              <a:extLst>
                <a:ext uri="{FF2B5EF4-FFF2-40B4-BE49-F238E27FC236}">
                  <a16:creationId xmlns:a16="http://schemas.microsoft.com/office/drawing/2014/main" id="{6273C3E0-8264-9E49-FD8B-B69221A46799}"/>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2" name="Oval 101">
              <a:extLst>
                <a:ext uri="{FF2B5EF4-FFF2-40B4-BE49-F238E27FC236}">
                  <a16:creationId xmlns:a16="http://schemas.microsoft.com/office/drawing/2014/main" id="{8765DB31-4584-35E7-F173-5576C1E04C25}"/>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3" name="Oval 102">
              <a:extLst>
                <a:ext uri="{FF2B5EF4-FFF2-40B4-BE49-F238E27FC236}">
                  <a16:creationId xmlns:a16="http://schemas.microsoft.com/office/drawing/2014/main" id="{8000C38B-1BD7-6B64-B971-0944812B2E7D}"/>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4" name="Oval 103">
              <a:extLst>
                <a:ext uri="{FF2B5EF4-FFF2-40B4-BE49-F238E27FC236}">
                  <a16:creationId xmlns:a16="http://schemas.microsoft.com/office/drawing/2014/main" id="{3347F85D-0AF1-81DC-44FE-D113B5076C26}"/>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5" name="Oval 104">
              <a:extLst>
                <a:ext uri="{FF2B5EF4-FFF2-40B4-BE49-F238E27FC236}">
                  <a16:creationId xmlns:a16="http://schemas.microsoft.com/office/drawing/2014/main" id="{4F5948D9-FE9A-655F-C83A-FC74CBBC0B57}"/>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6" name="Oval 105">
              <a:extLst>
                <a:ext uri="{FF2B5EF4-FFF2-40B4-BE49-F238E27FC236}">
                  <a16:creationId xmlns:a16="http://schemas.microsoft.com/office/drawing/2014/main" id="{0AA8D132-D38F-E594-8A28-346E7EBED8E1}"/>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7" name="Oval 106">
              <a:extLst>
                <a:ext uri="{FF2B5EF4-FFF2-40B4-BE49-F238E27FC236}">
                  <a16:creationId xmlns:a16="http://schemas.microsoft.com/office/drawing/2014/main" id="{073158D3-C332-6ECE-AB79-B9606C9DA970}"/>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8" name="Oval 107">
              <a:extLst>
                <a:ext uri="{FF2B5EF4-FFF2-40B4-BE49-F238E27FC236}">
                  <a16:creationId xmlns:a16="http://schemas.microsoft.com/office/drawing/2014/main" id="{38CFBC47-C093-1EE7-1119-44F8938365F5}"/>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9" name="Oval 108">
              <a:extLst>
                <a:ext uri="{FF2B5EF4-FFF2-40B4-BE49-F238E27FC236}">
                  <a16:creationId xmlns:a16="http://schemas.microsoft.com/office/drawing/2014/main" id="{F14AB54B-27EC-F296-86FC-56115CF4E05C}"/>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0" name="Oval 109">
              <a:extLst>
                <a:ext uri="{FF2B5EF4-FFF2-40B4-BE49-F238E27FC236}">
                  <a16:creationId xmlns:a16="http://schemas.microsoft.com/office/drawing/2014/main" id="{90B229A2-D857-A837-43EC-20FB56CEB121}"/>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1" name="Oval 110">
              <a:extLst>
                <a:ext uri="{FF2B5EF4-FFF2-40B4-BE49-F238E27FC236}">
                  <a16:creationId xmlns:a16="http://schemas.microsoft.com/office/drawing/2014/main" id="{96FE6626-D1DF-55F0-27C8-AB085EC30F0B}"/>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2" name="Oval 111">
              <a:extLst>
                <a:ext uri="{FF2B5EF4-FFF2-40B4-BE49-F238E27FC236}">
                  <a16:creationId xmlns:a16="http://schemas.microsoft.com/office/drawing/2014/main" id="{143DFB57-F578-EE72-325D-B4BEBA4F3DFD}"/>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3" name="Oval 112">
              <a:extLst>
                <a:ext uri="{FF2B5EF4-FFF2-40B4-BE49-F238E27FC236}">
                  <a16:creationId xmlns:a16="http://schemas.microsoft.com/office/drawing/2014/main" id="{C150E3DC-0E23-B2BA-90D5-06E7AC970963}"/>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4" name="Oval 113">
              <a:extLst>
                <a:ext uri="{FF2B5EF4-FFF2-40B4-BE49-F238E27FC236}">
                  <a16:creationId xmlns:a16="http://schemas.microsoft.com/office/drawing/2014/main" id="{D2221229-6677-B346-B6FE-066BC34C1137}"/>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5" name="Oval 114">
              <a:extLst>
                <a:ext uri="{FF2B5EF4-FFF2-40B4-BE49-F238E27FC236}">
                  <a16:creationId xmlns:a16="http://schemas.microsoft.com/office/drawing/2014/main" id="{B19C189C-BF58-ED71-7152-806BF94C9A4A}"/>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6" name="Oval 115">
              <a:extLst>
                <a:ext uri="{FF2B5EF4-FFF2-40B4-BE49-F238E27FC236}">
                  <a16:creationId xmlns:a16="http://schemas.microsoft.com/office/drawing/2014/main" id="{D2558D5C-BAE0-7137-BA65-B9F80F7527C6}"/>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7" name="Oval 116">
              <a:extLst>
                <a:ext uri="{FF2B5EF4-FFF2-40B4-BE49-F238E27FC236}">
                  <a16:creationId xmlns:a16="http://schemas.microsoft.com/office/drawing/2014/main" id="{2DA3CC05-068D-04CE-75F2-9B7C827D2505}"/>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25F3637C-7DA0-8632-5CAC-7A537B5FD24C}"/>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69C921F5-EFE8-06C9-1AAD-5D4A72A1DE89}"/>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EBE4B966-E24E-AF47-F216-A319DAFE9A8D}"/>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0325CC69-FDBB-253D-6C0B-7F86E992224D}"/>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C19A9733-7E35-F6E5-093B-D1BB54978BDC}"/>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3C955633-B710-F363-64AE-F50F3B0D5723}"/>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82FA5937-F7E2-3CE8-F856-11555E0E8D55}"/>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ABAEAED8-8314-E7CF-09EB-1B106F27AC7D}"/>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E70A4852-0B9B-BA5E-0DC3-77CC0359747C}"/>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153E11E6-2073-616E-DD62-B3DAAEF64BFE}"/>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31" name="Text Placeholder 3">
            <a:extLst>
              <a:ext uri="{FF2B5EF4-FFF2-40B4-BE49-F238E27FC236}">
                <a16:creationId xmlns:a16="http://schemas.microsoft.com/office/drawing/2014/main" id="{BD6291EB-42E8-B068-D196-979C9E3848B9}"/>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62811296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C825A1F-CF48-43EB-4845-BD75695C2F6A}"/>
              </a:ext>
            </a:extLst>
          </p:cNvPr>
          <p:cNvPicPr>
            <a:picLocks noChangeAspect="1"/>
          </p:cNvPicPr>
          <p:nvPr/>
        </p:nvPicPr>
        <p:blipFill>
          <a:blip r:embed="rId2"/>
          <a:stretch>
            <a:fillRect/>
          </a:stretch>
        </p:blipFill>
        <p:spPr>
          <a:xfrm>
            <a:off x="1207691" y="3114763"/>
            <a:ext cx="7407147" cy="5643192"/>
          </a:xfrm>
          <a:prstGeom prst="rect">
            <a:avLst/>
          </a:prstGeom>
        </p:spPr>
      </p:pic>
      <p:pic>
        <p:nvPicPr>
          <p:cNvPr id="6" name="Picture 5"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C1ACF3BB-E39A-8A8A-F1DC-77A2B89C2979}"/>
              </a:ext>
            </a:extLst>
          </p:cNvPr>
          <p:cNvPicPr>
            <a:picLocks noChangeAspect="1"/>
          </p:cNvPicPr>
          <p:nvPr/>
        </p:nvPicPr>
        <p:blipFill>
          <a:blip r:embed="rId3"/>
          <a:stretch>
            <a:fillRect/>
          </a:stretch>
        </p:blipFill>
        <p:spPr>
          <a:xfrm>
            <a:off x="1207690" y="1383304"/>
            <a:ext cx="7407147" cy="1567234"/>
          </a:xfrm>
          <a:prstGeom prst="rect">
            <a:avLst/>
          </a:prstGeom>
        </p:spPr>
      </p:pic>
      <p:pic>
        <p:nvPicPr>
          <p:cNvPr id="7" name="Picture 6"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B4A1EAF5-D350-AE1B-8ECE-D43CA2C22A6B}"/>
              </a:ext>
            </a:extLst>
          </p:cNvPr>
          <p:cNvPicPr>
            <a:picLocks noChangeAspect="1"/>
          </p:cNvPicPr>
          <p:nvPr/>
        </p:nvPicPr>
        <p:blipFill>
          <a:blip r:embed="rId4"/>
          <a:stretch>
            <a:fillRect/>
          </a:stretch>
        </p:blipFill>
        <p:spPr>
          <a:xfrm>
            <a:off x="1207690" y="8757955"/>
            <a:ext cx="7407147" cy="3226290"/>
          </a:xfrm>
          <a:prstGeom prst="rect">
            <a:avLst/>
          </a:prstGeom>
        </p:spPr>
      </p:pic>
      <p:pic>
        <p:nvPicPr>
          <p:cNvPr id="9" name="Picture 8" descr="Screenshot of a button.&#10;Show More States.">
            <a:extLst>
              <a:ext uri="{FF2B5EF4-FFF2-40B4-BE49-F238E27FC236}">
                <a16:creationId xmlns:a16="http://schemas.microsoft.com/office/drawing/2014/main" id="{466D6666-5883-8D40-CED2-A934AA432384}"/>
              </a:ext>
            </a:extLst>
          </p:cNvPr>
          <p:cNvPicPr>
            <a:picLocks noChangeAspect="1"/>
          </p:cNvPicPr>
          <p:nvPr/>
        </p:nvPicPr>
        <p:blipFill>
          <a:blip r:embed="rId5"/>
          <a:stretch>
            <a:fillRect/>
          </a:stretch>
        </p:blipFill>
        <p:spPr>
          <a:xfrm>
            <a:off x="3761913" y="11984245"/>
            <a:ext cx="2298700" cy="850900"/>
          </a:xfrm>
          <a:prstGeom prst="rect">
            <a:avLst/>
          </a:prstGeom>
        </p:spPr>
      </p:pic>
      <p:pic>
        <p:nvPicPr>
          <p:cNvPr id="11" name="Picture 10" descr="A tooltip hovering over Washington State. It contains all the same information as the state results panel, under the map.">
            <a:extLst>
              <a:ext uri="{FF2B5EF4-FFF2-40B4-BE49-F238E27FC236}">
                <a16:creationId xmlns:a16="http://schemas.microsoft.com/office/drawing/2014/main" id="{6B6A04E0-EF8D-4BA6-71FE-F0EC13B6C0B5}"/>
              </a:ext>
            </a:extLst>
          </p:cNvPr>
          <p:cNvPicPr>
            <a:picLocks noChangeAspect="1"/>
          </p:cNvPicPr>
          <p:nvPr/>
        </p:nvPicPr>
        <p:blipFill>
          <a:blip r:embed="rId6"/>
          <a:stretch>
            <a:fillRect/>
          </a:stretch>
        </p:blipFill>
        <p:spPr>
          <a:xfrm>
            <a:off x="3078478" y="3295110"/>
            <a:ext cx="3262686" cy="2231589"/>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1"/>
          </p:nvPr>
        </p:nvSpPr>
        <p:spPr>
          <a:xfrm>
            <a:off x="1201440" y="12397186"/>
            <a:ext cx="21968621" cy="636979"/>
          </a:xfrm>
        </p:spPr>
        <p:txBody>
          <a:bodyPr>
            <a:normAutofit fontScale="77500" lnSpcReduction="2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  </a:t>
            </a:r>
            <a:r>
              <a:rPr lang="en-US" sz="4000" dirty="0"/>
              <a:t>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Complex actions have no alternative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solidFill>
                  <a:srgbClr val="000000"/>
                </a:solidFill>
              </a:rPr>
              <a:t>   Target pointer interaction is too small</a:t>
            </a:r>
          </a:p>
        </p:txBody>
      </p:sp>
      <p:sp>
        <p:nvSpPr>
          <p:cNvPr id="23" name="Oval 22">
            <a:extLst>
              <a:ext uri="{FF2B5EF4-FFF2-40B4-BE49-F238E27FC236}">
                <a16:creationId xmlns:a16="http://schemas.microsoft.com/office/drawing/2014/main" id="{594C9AFA-010A-DD2F-659C-E86ADB50D159}"/>
              </a:ext>
            </a:extLst>
          </p:cNvPr>
          <p:cNvSpPr/>
          <p:nvPr/>
        </p:nvSpPr>
        <p:spPr>
          <a:xfrm>
            <a:off x="4243497" y="81794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2774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2957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58751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58751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56739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55459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4362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2215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2215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3080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4FA7E3BC-1003-A3AB-DDA9-3E28CF1D2691}"/>
              </a:ext>
            </a:extLst>
          </p:cNvPr>
          <p:cNvSpPr/>
          <p:nvPr/>
        </p:nvSpPr>
        <p:spPr>
          <a:xfrm>
            <a:off x="2629917" y="519347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4310E9D-B081-C41F-650C-56FDB618DB70}"/>
              </a:ext>
            </a:extLst>
          </p:cNvPr>
          <p:cNvSpPr/>
          <p:nvPr/>
        </p:nvSpPr>
        <p:spPr>
          <a:xfrm>
            <a:off x="2629916" y="480372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4B855B5B-E6A5-4F38-590A-64E60B7C1077}"/>
              </a:ext>
            </a:extLst>
          </p:cNvPr>
          <p:cNvSpPr/>
          <p:nvPr/>
        </p:nvSpPr>
        <p:spPr>
          <a:xfrm>
            <a:off x="2494907" y="1145555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DFF3CCA1-ABD4-0F72-E95D-C90B57BB8490}"/>
              </a:ext>
            </a:extLst>
          </p:cNvPr>
          <p:cNvSpPr/>
          <p:nvPr/>
        </p:nvSpPr>
        <p:spPr>
          <a:xfrm>
            <a:off x="4900177" y="1145555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351FB632-1156-EEA9-F026-58DA3E9F5D37}"/>
              </a:ext>
            </a:extLst>
          </p:cNvPr>
          <p:cNvSpPr/>
          <p:nvPr/>
        </p:nvSpPr>
        <p:spPr>
          <a:xfrm>
            <a:off x="7345203" y="1145555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 name="Slide Number Placeholder 5">
            <a:extLst>
              <a:ext uri="{FF2B5EF4-FFF2-40B4-BE49-F238E27FC236}">
                <a16:creationId xmlns:a16="http://schemas.microsoft.com/office/drawing/2014/main" id="{3F6BD063-4C1F-5233-452D-A09AB8E0A65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29</a:t>
            </a:fld>
            <a:endParaRPr lang="en-US" sz="1800" dirty="0">
              <a:solidFill>
                <a:srgbClr val="5E5E5E"/>
              </a:solidFill>
            </a:endParaRPr>
          </a:p>
        </p:txBody>
      </p:sp>
      <p:sp>
        <p:nvSpPr>
          <p:cNvPr id="15" name="Text Placeholder 3">
            <a:extLst>
              <a:ext uri="{FF2B5EF4-FFF2-40B4-BE49-F238E27FC236}">
                <a16:creationId xmlns:a16="http://schemas.microsoft.com/office/drawing/2014/main" id="{780F4C11-654F-7407-169E-508357ABB7D9}"/>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5948901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However, 97 – 99% of the top million websites analyzed each year have accessibility failures.</a:t>
            </a:r>
            <a:endParaRPr lang="en-US" sz="3000" i="1" dirty="0">
              <a:latin typeface="Helvetica Neue Thin" panose="020B0403020202020204" pitchFamily="34" charset="0"/>
              <a:ea typeface="Helvetica Neue Thin" panose="020B0403020202020204" pitchFamily="34" charset="0"/>
            </a:endParaRPr>
          </a:p>
        </p:txBody>
      </p:sp>
      <p:sp>
        <p:nvSpPr>
          <p:cNvPr id="3" name="Slide Number Placeholder 5">
            <a:extLst>
              <a:ext uri="{FF2B5EF4-FFF2-40B4-BE49-F238E27FC236}">
                <a16:creationId xmlns:a16="http://schemas.microsoft.com/office/drawing/2014/main" id="{3A077A81-99EF-382E-D2CF-3FB783E6ECC5}"/>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3</a:t>
            </a:fld>
            <a:endParaRPr lang="en-US" dirty="0"/>
          </a:p>
        </p:txBody>
      </p:sp>
      <p:sp>
        <p:nvSpPr>
          <p:cNvPr id="4" name="Text Placeholder 3">
            <a:extLst>
              <a:ext uri="{FF2B5EF4-FFF2-40B4-BE49-F238E27FC236}">
                <a16:creationId xmlns:a16="http://schemas.microsoft.com/office/drawing/2014/main" id="{866A693C-7C40-AD81-CC42-075CD2D30016}"/>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7" name="TextBox 6">
            <a:extLst>
              <a:ext uri="{FF2B5EF4-FFF2-40B4-BE49-F238E27FC236}">
                <a16:creationId xmlns:a16="http://schemas.microsoft.com/office/drawing/2014/main" id="{A867011A-52A5-2B91-A38C-92A790127AE2}"/>
              </a:ext>
            </a:extLst>
          </p:cNvPr>
          <p:cNvSpPr txBox="1"/>
          <p:nvPr/>
        </p:nvSpPr>
        <p:spPr>
          <a:xfrm>
            <a:off x="1201441" y="8943648"/>
            <a:ext cx="12192000"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i="1" dirty="0">
                <a:latin typeface="Helvetica Neue Thin" panose="020B0403020202020204" pitchFamily="34" charset="0"/>
                <a:ea typeface="Helvetica Neue Thin" panose="020B0403020202020204" pitchFamily="34" charset="0"/>
              </a:rPr>
              <a:t>Source: </a:t>
            </a:r>
            <a:r>
              <a:rPr lang="en-US" sz="3000" i="1" dirty="0">
                <a:latin typeface="Helvetica Neue Thin" panose="020B0403020202020204" pitchFamily="34" charset="0"/>
                <a:ea typeface="Helvetica Neue Thin" panose="020B0403020202020204" pitchFamily="34" charset="0"/>
                <a:hlinkClick r:id="rId3"/>
              </a:rPr>
              <a:t>Webaim Million Report</a:t>
            </a:r>
            <a:r>
              <a:rPr lang="en-US" sz="3000" i="1" dirty="0">
                <a:latin typeface="Helvetica Neue Thin" panose="020B0403020202020204" pitchFamily="34" charset="0"/>
                <a:ea typeface="Helvetica Neue Thin" panose="020B0403020202020204" pitchFamily="34" charset="0"/>
              </a:rPr>
              <a:t>, 2022</a:t>
            </a:r>
            <a:endParaRPr lang="en-US" sz="3000" dirty="0"/>
          </a:p>
        </p:txBody>
      </p:sp>
    </p:spTree>
    <p:extLst>
      <p:ext uri="{BB962C8B-B14F-4D97-AF65-F5344CB8AC3E}">
        <p14:creationId xmlns:p14="http://schemas.microsoft.com/office/powerpoint/2010/main" val="383872627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8AC28-3CAC-F9B0-BABC-655052817ECA}"/>
              </a:ext>
            </a:extLst>
          </p:cNvPr>
          <p:cNvPicPr>
            <a:picLocks noChangeAspect="1"/>
          </p:cNvPicPr>
          <p:nvPr/>
        </p:nvPicPr>
        <p:blipFill>
          <a:blip r:embed="rId2"/>
          <a:stretch>
            <a:fillRect/>
          </a:stretch>
        </p:blipFill>
        <p:spPr>
          <a:xfrm>
            <a:off x="9728199" y="5465618"/>
            <a:ext cx="4546600" cy="5029200"/>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1"/>
          </p:nvPr>
        </p:nvSpPr>
        <p:spPr>
          <a:xfrm>
            <a:off x="1201440" y="12397186"/>
            <a:ext cx="21968621" cy="636979"/>
          </a:xfrm>
        </p:spPr>
        <p:txBody>
          <a:bodyPr>
            <a:normAutofit fontScale="77500" lnSpcReduction="2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12" name="TextBox 11">
            <a:extLst>
              <a:ext uri="{FF2B5EF4-FFF2-40B4-BE49-F238E27FC236}">
                <a16:creationId xmlns:a16="http://schemas.microsoft.com/office/drawing/2014/main" id="{D77C1C8E-1BB4-B694-B6F9-4DC7ECD9E655}"/>
              </a:ext>
            </a:extLst>
          </p:cNvPr>
          <p:cNvSpPr txBox="1"/>
          <p:nvPr/>
        </p:nvSpPr>
        <p:spPr>
          <a:xfrm>
            <a:off x="7845136" y="3448565"/>
            <a:ext cx="8312726"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Expecting users to hover on something tiny is an accessibility design failure </a:t>
            </a:r>
            <a:endParaRPr lang="en-US" sz="4000" dirty="0">
              <a:solidFill>
                <a:srgbClr val="000000"/>
              </a:solidFill>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3">
            <a:alphaModFix amt="31000"/>
          </a:blip>
          <a:stretch>
            <a:fillRect/>
          </a:stretch>
        </p:blipFill>
        <p:spPr>
          <a:xfrm rot="20442335">
            <a:off x="11823528" y="796234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3">
            <a:alphaModFix amt="31000"/>
          </a:blip>
          <a:stretch>
            <a:fillRect/>
          </a:stretch>
        </p:blipFill>
        <p:spPr>
          <a:xfrm rot="20442335">
            <a:off x="10117689" y="756426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3">
            <a:alphaModFix amt="31000"/>
          </a:blip>
          <a:stretch>
            <a:fillRect/>
          </a:stretch>
        </p:blipFill>
        <p:spPr>
          <a:xfrm rot="20442335">
            <a:off x="10871158" y="761737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3">
            <a:alphaModFix amt="31000"/>
          </a:blip>
          <a:stretch>
            <a:fillRect/>
          </a:stretch>
        </p:blipFill>
        <p:spPr>
          <a:xfrm rot="20442335">
            <a:off x="11665118" y="682176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3">
            <a:alphaModFix amt="31000"/>
          </a:blip>
          <a:stretch>
            <a:fillRect/>
          </a:stretch>
        </p:blipFill>
        <p:spPr>
          <a:xfrm rot="20442335">
            <a:off x="10613623" y="689685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3">
            <a:alphaModFix amt="31000"/>
          </a:blip>
          <a:stretch>
            <a:fillRect/>
          </a:stretch>
        </p:blipFill>
        <p:spPr>
          <a:xfrm rot="20442335">
            <a:off x="11473457" y="647711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3">
            <a:alphaModFix amt="31000"/>
          </a:blip>
          <a:stretch>
            <a:fillRect/>
          </a:stretch>
        </p:blipFill>
        <p:spPr>
          <a:xfrm rot="20442335">
            <a:off x="11172309" y="692026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3">
            <a:alphaModFix amt="31000"/>
          </a:blip>
          <a:stretch>
            <a:fillRect/>
          </a:stretch>
        </p:blipFill>
        <p:spPr>
          <a:xfrm rot="20442335">
            <a:off x="10805284" y="667104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3">
            <a:alphaModFix amt="31000"/>
          </a:blip>
          <a:stretch>
            <a:fillRect/>
          </a:stretch>
        </p:blipFill>
        <p:spPr>
          <a:xfrm rot="20442335">
            <a:off x="11238183" y="667104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3">
            <a:alphaModFix amt="31000"/>
          </a:blip>
          <a:stretch>
            <a:fillRect/>
          </a:stretch>
        </p:blipFill>
        <p:spPr>
          <a:xfrm rot="20442335">
            <a:off x="12287288" y="6524868"/>
            <a:ext cx="4276171" cy="4276171"/>
          </a:xfrm>
          <a:prstGeom prst="rect">
            <a:avLst/>
          </a:prstGeom>
        </p:spPr>
      </p:pic>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D0E79199-C113-BFA3-E228-58EEDA52D394}"/>
                  </a:ext>
                </a:extLst>
              </p14:cNvPr>
              <p14:cNvContentPartPr/>
              <p14:nvPr/>
            </p14:nvContentPartPr>
            <p14:xfrm>
              <a:off x="12861124" y="8787258"/>
              <a:ext cx="1149840" cy="1447200"/>
            </p14:xfrm>
          </p:contentPart>
        </mc:Choice>
        <mc:Fallback xmlns="">
          <p:pic>
            <p:nvPicPr>
              <p:cNvPr id="35" name="Ink 34">
                <a:extLst>
                  <a:ext uri="{FF2B5EF4-FFF2-40B4-BE49-F238E27FC236}">
                    <a16:creationId xmlns:a16="http://schemas.microsoft.com/office/drawing/2014/main" id="{D0E79199-C113-BFA3-E228-58EEDA52D394}"/>
                  </a:ext>
                </a:extLst>
              </p:cNvPr>
              <p:cNvPicPr/>
              <p:nvPr/>
            </p:nvPicPr>
            <p:blipFill>
              <a:blip r:embed="rId5"/>
              <a:stretch>
                <a:fillRect/>
              </a:stretch>
            </p:blipFill>
            <p:spPr>
              <a:xfrm>
                <a:off x="12825124" y="8751618"/>
                <a:ext cx="1221480"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3">
            <a:alphaModFix/>
          </a:blip>
          <a:stretch>
            <a:fillRect/>
          </a:stretch>
        </p:blipFill>
        <p:spPr>
          <a:xfrm rot="20442335">
            <a:off x="11289946" y="7271392"/>
            <a:ext cx="4276171" cy="4276171"/>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265F9CF2-2853-40E6-59E8-51D794EDF9F3}"/>
                  </a:ext>
                </a:extLst>
              </p14:cNvPr>
              <p14:cNvContentPartPr/>
              <p14:nvPr/>
            </p14:nvContentPartPr>
            <p14:xfrm>
              <a:off x="13368993" y="9426273"/>
              <a:ext cx="162360" cy="73080"/>
            </p14:xfrm>
          </p:contentPart>
        </mc:Choice>
        <mc:Fallback xmlns="">
          <p:pic>
            <p:nvPicPr>
              <p:cNvPr id="48" name="Ink 47">
                <a:extLst>
                  <a:ext uri="{FF2B5EF4-FFF2-40B4-BE49-F238E27FC236}">
                    <a16:creationId xmlns:a16="http://schemas.microsoft.com/office/drawing/2014/main" id="{265F9CF2-2853-40E6-59E8-51D794EDF9F3}"/>
                  </a:ext>
                </a:extLst>
              </p:cNvPr>
              <p:cNvPicPr/>
              <p:nvPr/>
            </p:nvPicPr>
            <p:blipFill>
              <a:blip r:embed="rId7"/>
              <a:stretch>
                <a:fillRect/>
              </a:stretch>
            </p:blipFill>
            <p:spPr>
              <a:xfrm>
                <a:off x="13332993" y="9390633"/>
                <a:ext cx="234000" cy="144720"/>
              </a:xfrm>
              <a:prstGeom prst="rect">
                <a:avLst/>
              </a:prstGeom>
            </p:spPr>
          </p:pic>
        </mc:Fallback>
      </mc:AlternateContent>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30</a:t>
            </a:fld>
            <a:endParaRPr lang="en-US" sz="1800" dirty="0">
              <a:solidFill>
                <a:srgbClr val="5E5E5E"/>
              </a:solidFill>
            </a:endParaRPr>
          </a:p>
        </p:txBody>
      </p:sp>
      <p:sp>
        <p:nvSpPr>
          <p:cNvPr id="7" name="Text Placeholder 3">
            <a:extLst>
              <a:ext uri="{FF2B5EF4-FFF2-40B4-BE49-F238E27FC236}">
                <a16:creationId xmlns:a16="http://schemas.microsoft.com/office/drawing/2014/main" id="{4D8DC452-3DE8-4C6C-D497-0111737C5A81}"/>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55757667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1</a:t>
            </a:r>
            <a:r>
              <a:rPr lang="en-US" sz="7200" dirty="0">
                <a:latin typeface="Helvetica Neue" panose="02000503000000020004" pitchFamily="2" charset="0"/>
                <a:ea typeface="Helvetica Neue" panose="02000503000000020004" pitchFamily="2" charset="0"/>
                <a:cs typeface="Helvetica Neue" panose="02000503000000020004" pitchFamily="2" charset="0"/>
              </a:rPr>
              <a:t>: we can’t build a more accessible world if we don’t know how to recognize accessibility barriers.</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31</a:t>
            </a:fld>
            <a:endParaRPr lang="en-US" sz="1800" dirty="0">
              <a:solidFill>
                <a:srgbClr val="5E5E5E"/>
              </a:solidFill>
            </a:endParaRPr>
          </a:p>
        </p:txBody>
      </p:sp>
      <p:sp>
        <p:nvSpPr>
          <p:cNvPr id="4" name="Text Placeholder 3">
            <a:extLst>
              <a:ext uri="{FF2B5EF4-FFF2-40B4-BE49-F238E27FC236}">
                <a16:creationId xmlns:a16="http://schemas.microsoft.com/office/drawing/2014/main" id="{DF785A7C-17F6-1178-F6AD-A1BB821E6F0F}"/>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53512649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2</a:t>
            </a:r>
            <a:r>
              <a:rPr lang="en-US" sz="7200" dirty="0">
                <a:latin typeface="Helvetica Neue" panose="02000503000000020004" pitchFamily="2" charset="0"/>
                <a:ea typeface="Helvetica Neue" panose="02000503000000020004" pitchFamily="2" charset="0"/>
                <a:cs typeface="Helvetica Neue" panose="02000503000000020004" pitchFamily="2" charset="0"/>
              </a:rPr>
              <a:t>: most practitioners don’t know how to recognize accessibility barriers because learning how is difficult and intimidating.</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32</a:t>
            </a:fld>
            <a:endParaRPr lang="en-US" sz="1800" dirty="0">
              <a:solidFill>
                <a:srgbClr val="5E5E5E"/>
              </a:solidFill>
            </a:endParaRPr>
          </a:p>
        </p:txBody>
      </p:sp>
      <p:sp>
        <p:nvSpPr>
          <p:cNvPr id="4" name="Text Placeholder 3">
            <a:extLst>
              <a:ext uri="{FF2B5EF4-FFF2-40B4-BE49-F238E27FC236}">
                <a16:creationId xmlns:a16="http://schemas.microsoft.com/office/drawing/2014/main" id="{D285C100-D295-596C-0EF9-647581530DAA}"/>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12329860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Hypothesis</a:t>
            </a:r>
            <a:r>
              <a:rPr lang="en-US" sz="8000" dirty="0">
                <a:latin typeface="Helvetica Neue" panose="02000503000000020004" pitchFamily="2" charset="0"/>
                <a:ea typeface="Helvetica Neue" panose="02000503000000020004" pitchFamily="2" charset="0"/>
                <a:cs typeface="Helvetica Neue" panose="02000503000000020004" pitchFamily="2" charset="0"/>
              </a:rPr>
              <a:t>: if we can collect and synthesize existing knowledge for practitioners into a usable artifact, we can improve how they do this work.</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33</a:t>
            </a:fld>
            <a:endParaRPr lang="en-US" sz="1800" dirty="0">
              <a:solidFill>
                <a:srgbClr val="5E5E5E"/>
              </a:solidFill>
            </a:endParaRPr>
          </a:p>
        </p:txBody>
      </p:sp>
      <p:sp>
        <p:nvSpPr>
          <p:cNvPr id="4" name="Text Placeholder 3">
            <a:extLst>
              <a:ext uri="{FF2B5EF4-FFF2-40B4-BE49-F238E27FC236}">
                <a16:creationId xmlns:a16="http://schemas.microsoft.com/office/drawing/2014/main" id="{B4F9C6FA-B6DB-34C3-900B-302DFEE221D2}"/>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Example</a:t>
            </a:r>
            <a:r>
              <a:rPr lang="en-US" i="1" dirty="0">
                <a:solidFill>
                  <a:srgbClr val="5E5E5E"/>
                </a:solidFill>
                <a:latin typeface="Helvetica Neue UltraLight" panose="02000206000000020004" pitchFamily="2" charset="0"/>
                <a:ea typeface="Helvetica Neue UltraLight" panose="02000206000000020004" pitchFamily="2" charset="0"/>
              </a:rPr>
              <a:t>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413126051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How did we make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34</a:t>
            </a:fld>
            <a:endParaRPr lang="en-US" sz="1800" dirty="0">
              <a:solidFill>
                <a:srgbClr val="5E5E5E"/>
              </a:solidFill>
            </a:endParaRPr>
          </a:p>
        </p:txBody>
      </p:sp>
      <p:sp>
        <p:nvSpPr>
          <p:cNvPr id="3" name="Text Placeholder 3">
            <a:extLst>
              <a:ext uri="{FF2B5EF4-FFF2-40B4-BE49-F238E27FC236}">
                <a16:creationId xmlns:a16="http://schemas.microsoft.com/office/drawing/2014/main" id="{F88BFE6B-D473-5635-0DB6-7D029E07F5CF}"/>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Design</a:t>
            </a:r>
            <a:r>
              <a:rPr lang="en-US" i="1" dirty="0">
                <a:solidFill>
                  <a:srgbClr val="5E5E5E"/>
                </a:solidFill>
                <a:latin typeface="Helvetica Neue UltraLight" panose="02000206000000020004" pitchFamily="2" charset="0"/>
                <a:ea typeface="Helvetica Neue UltraLight" panose="02000206000000020004" pitchFamily="2" charset="0"/>
              </a:rPr>
              <a:t>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73238956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35</a:t>
            </a:fld>
            <a:endParaRPr lang="en-US" sz="1800" dirty="0">
              <a:solidFill>
                <a:srgbClr val="5E5E5E"/>
              </a:solidFill>
            </a:endParaRPr>
          </a:p>
        </p:txBody>
      </p:sp>
      <p:pic>
        <p:nvPicPr>
          <p:cNvPr id="7" name="Picture 6">
            <a:extLst>
              <a:ext uri="{FF2B5EF4-FFF2-40B4-BE49-F238E27FC236}">
                <a16:creationId xmlns:a16="http://schemas.microsoft.com/office/drawing/2014/main" id="{FD38B3F2-92E1-303D-5F38-2F173568FAF5}"/>
              </a:ext>
            </a:extLst>
          </p:cNvPr>
          <p:cNvPicPr>
            <a:picLocks noChangeAspect="1"/>
          </p:cNvPicPr>
          <p:nvPr/>
        </p:nvPicPr>
        <p:blipFill>
          <a:blip r:embed="rId2"/>
          <a:stretch>
            <a:fillRect/>
          </a:stretch>
        </p:blipFill>
        <p:spPr>
          <a:xfrm>
            <a:off x="6256382" y="4068769"/>
            <a:ext cx="3461631" cy="7708014"/>
          </a:xfrm>
          <a:prstGeom prst="rect">
            <a:avLst/>
          </a:prstGeom>
        </p:spPr>
      </p:pic>
      <p:pic>
        <p:nvPicPr>
          <p:cNvPr id="8" name="Picture 7">
            <a:extLst>
              <a:ext uri="{FF2B5EF4-FFF2-40B4-BE49-F238E27FC236}">
                <a16:creationId xmlns:a16="http://schemas.microsoft.com/office/drawing/2014/main" id="{824FF390-1F54-5307-B2AC-4D3619186526}"/>
              </a:ext>
            </a:extLst>
          </p:cNvPr>
          <p:cNvPicPr>
            <a:picLocks noChangeAspect="1"/>
          </p:cNvPicPr>
          <p:nvPr/>
        </p:nvPicPr>
        <p:blipFill>
          <a:blip r:embed="rId3"/>
          <a:stretch>
            <a:fillRect/>
          </a:stretch>
        </p:blipFill>
        <p:spPr>
          <a:xfrm>
            <a:off x="10274078" y="4068769"/>
            <a:ext cx="3461631" cy="7653383"/>
          </a:xfrm>
          <a:prstGeom prst="rect">
            <a:avLst/>
          </a:prstGeom>
        </p:spPr>
      </p:pic>
      <p:pic>
        <p:nvPicPr>
          <p:cNvPr id="9" name="Picture 8">
            <a:extLst>
              <a:ext uri="{FF2B5EF4-FFF2-40B4-BE49-F238E27FC236}">
                <a16:creationId xmlns:a16="http://schemas.microsoft.com/office/drawing/2014/main" id="{7D051810-9F98-E9DB-2280-09BB3E478113}"/>
              </a:ext>
            </a:extLst>
          </p:cNvPr>
          <p:cNvPicPr>
            <a:picLocks noChangeAspect="1"/>
          </p:cNvPicPr>
          <p:nvPr/>
        </p:nvPicPr>
        <p:blipFill>
          <a:blip r:embed="rId4"/>
          <a:stretch>
            <a:fillRect/>
          </a:stretch>
        </p:blipFill>
        <p:spPr>
          <a:xfrm>
            <a:off x="14291774" y="4068769"/>
            <a:ext cx="3446078" cy="6048218"/>
          </a:xfrm>
          <a:prstGeom prst="rect">
            <a:avLst/>
          </a:prstGeom>
        </p:spPr>
      </p:pic>
      <p:sp>
        <p:nvSpPr>
          <p:cNvPr id="10" name="Google Shape;141;g10104eaf235_1_123">
            <a:extLst>
              <a:ext uri="{FF2B5EF4-FFF2-40B4-BE49-F238E27FC236}">
                <a16:creationId xmlns:a16="http://schemas.microsoft.com/office/drawing/2014/main" id="{C85EC274-87AA-992B-1D65-BE39E2EA390E}"/>
              </a:ext>
            </a:extLst>
          </p:cNvPr>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WCAG as our seed</a:t>
            </a:r>
            <a:endParaRPr dirty="0"/>
          </a:p>
        </p:txBody>
      </p:sp>
      <p:sp>
        <p:nvSpPr>
          <p:cNvPr id="4" name="Text Placeholder 3">
            <a:extLst>
              <a:ext uri="{FF2B5EF4-FFF2-40B4-BE49-F238E27FC236}">
                <a16:creationId xmlns:a16="http://schemas.microsoft.com/office/drawing/2014/main" id="{18EE48D6-5916-18F1-27AC-030A711DC0D1}"/>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Design</a:t>
            </a:r>
            <a:r>
              <a:rPr lang="en-US" i="1" dirty="0">
                <a:solidFill>
                  <a:srgbClr val="5E5E5E"/>
                </a:solidFill>
                <a:latin typeface="Helvetica Neue UltraLight" panose="02000206000000020004" pitchFamily="2" charset="0"/>
                <a:ea typeface="Helvetica Neue UltraLight" panose="02000206000000020004" pitchFamily="2" charset="0"/>
              </a:rPr>
              <a:t>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6" name="TextBox 5">
            <a:extLst>
              <a:ext uri="{FF2B5EF4-FFF2-40B4-BE49-F238E27FC236}">
                <a16:creationId xmlns:a16="http://schemas.microsoft.com/office/drawing/2014/main" id="{28A9129E-387D-76AA-C136-117B9FADF301}"/>
              </a:ext>
            </a:extLst>
          </p:cNvPr>
          <p:cNvSpPr txBox="1"/>
          <p:nvPr/>
        </p:nvSpPr>
        <p:spPr>
          <a:xfrm>
            <a:off x="6256382" y="11873089"/>
            <a:ext cx="8864032"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i="1" dirty="0">
                <a:latin typeface="Helvetica Neue Thin" panose="020B0403020202020204" pitchFamily="34" charset="0"/>
                <a:ea typeface="Helvetica Neue Thin" panose="020B0403020202020204" pitchFamily="34" charset="0"/>
              </a:rPr>
              <a:t>Source: </a:t>
            </a:r>
            <a:r>
              <a:rPr lang="en-US" sz="3000" i="1" dirty="0">
                <a:latin typeface="Helvetica Neue Thin" panose="020B0403020202020204" pitchFamily="34" charset="0"/>
                <a:ea typeface="Helvetica Neue Thin" panose="020B0403020202020204" pitchFamily="34" charset="0"/>
                <a:hlinkClick r:id="rId5"/>
              </a:rPr>
              <a:t>WCAG 2.1 Standards Draft</a:t>
            </a:r>
            <a:r>
              <a:rPr lang="en-US" sz="3000" i="1" dirty="0">
                <a:latin typeface="Helvetica Neue Thin" panose="020B0403020202020204" pitchFamily="34" charset="0"/>
                <a:ea typeface="Helvetica Neue Thin" panose="020B0403020202020204" pitchFamily="34" charset="0"/>
              </a:rPr>
              <a:t>, 2018</a:t>
            </a:r>
            <a:endParaRPr lang="en-US" sz="3000" dirty="0"/>
          </a:p>
        </p:txBody>
      </p:sp>
    </p:spTree>
    <p:extLst>
      <p:ext uri="{BB962C8B-B14F-4D97-AF65-F5344CB8AC3E}">
        <p14:creationId xmlns:p14="http://schemas.microsoft.com/office/powerpoint/2010/main" val="273026096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093304" y="1079499"/>
            <a:ext cx="2214393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We supplement WCAG</a:t>
            </a:r>
            <a:endParaRPr dirty="0"/>
          </a:p>
        </p:txBody>
      </p:sp>
      <p:sp>
        <p:nvSpPr>
          <p:cNvPr id="9" name="Oval 8">
            <a:extLst>
              <a:ext uri="{FF2B5EF4-FFF2-40B4-BE49-F238E27FC236}">
                <a16:creationId xmlns:a16="http://schemas.microsoft.com/office/drawing/2014/main" id="{9C8436C5-1495-ADD3-BA1F-89D0571BA540}"/>
              </a:ext>
            </a:extLst>
          </p:cNvPr>
          <p:cNvSpPr/>
          <p:nvPr/>
        </p:nvSpPr>
        <p:spPr>
          <a:xfrm>
            <a:off x="1703453" y="4993234"/>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Web Standards</a:t>
            </a:r>
          </a:p>
        </p:txBody>
      </p:sp>
      <p:sp>
        <p:nvSpPr>
          <p:cNvPr id="10" name="Oval 9">
            <a:extLst>
              <a:ext uri="{FF2B5EF4-FFF2-40B4-BE49-F238E27FC236}">
                <a16:creationId xmlns:a16="http://schemas.microsoft.com/office/drawing/2014/main" id="{E00241A5-C3D8-5921-B7B0-327941653473}"/>
              </a:ext>
            </a:extLst>
          </p:cNvPr>
          <p:cNvSpPr/>
          <p:nvPr/>
        </p:nvSpPr>
        <p:spPr>
          <a:xfrm>
            <a:off x="1752880" y="704710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Academic Papers</a:t>
            </a:r>
          </a:p>
        </p:txBody>
      </p:sp>
      <p:sp>
        <p:nvSpPr>
          <p:cNvPr id="11" name="Oval 10">
            <a:extLst>
              <a:ext uri="{FF2B5EF4-FFF2-40B4-BE49-F238E27FC236}">
                <a16:creationId xmlns:a16="http://schemas.microsoft.com/office/drawing/2014/main" id="{4BA7B704-DEFB-11B0-2C0C-8AF82098122E}"/>
              </a:ext>
            </a:extLst>
          </p:cNvPr>
          <p:cNvSpPr/>
          <p:nvPr/>
        </p:nvSpPr>
        <p:spPr>
          <a:xfrm>
            <a:off x="1703453" y="9100970"/>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Practitioner Artifacts</a:t>
            </a:r>
          </a:p>
        </p:txBody>
      </p:sp>
      <p:sp>
        <p:nvSpPr>
          <p:cNvPr id="2" name="Slide Number Placeholder 5">
            <a:extLst>
              <a:ext uri="{FF2B5EF4-FFF2-40B4-BE49-F238E27FC236}">
                <a16:creationId xmlns:a16="http://schemas.microsoft.com/office/drawing/2014/main" id="{43BC8853-36AF-555A-D68B-02C066268257}"/>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36</a:t>
            </a:fld>
            <a:endParaRPr lang="en-US" sz="1800" dirty="0">
              <a:solidFill>
                <a:srgbClr val="5E5E5E"/>
              </a:solidFill>
            </a:endParaRPr>
          </a:p>
        </p:txBody>
      </p:sp>
      <p:sp>
        <p:nvSpPr>
          <p:cNvPr id="7" name="TextBox 6">
            <a:extLst>
              <a:ext uri="{FF2B5EF4-FFF2-40B4-BE49-F238E27FC236}">
                <a16:creationId xmlns:a16="http://schemas.microsoft.com/office/drawing/2014/main" id="{2BC6F840-25E2-CBC8-814B-9BEBD4289EED}"/>
              </a:ext>
            </a:extLst>
          </p:cNvPr>
          <p:cNvSpPr txBox="1"/>
          <p:nvPr/>
        </p:nvSpPr>
        <p:spPr>
          <a:xfrm>
            <a:off x="5693627" y="5460315"/>
            <a:ext cx="444730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Broad</a:t>
            </a:r>
          </a:p>
        </p:txBody>
      </p:sp>
      <p:sp>
        <p:nvSpPr>
          <p:cNvPr id="40" name="TextBox 39">
            <a:extLst>
              <a:ext uri="{FF2B5EF4-FFF2-40B4-BE49-F238E27FC236}">
                <a16:creationId xmlns:a16="http://schemas.microsoft.com/office/drawing/2014/main" id="{19578292-7F0B-4C30-6D7E-642D05BC9080}"/>
              </a:ext>
            </a:extLst>
          </p:cNvPr>
          <p:cNvSpPr txBox="1"/>
          <p:nvPr/>
        </p:nvSpPr>
        <p:spPr>
          <a:xfrm>
            <a:off x="5693628" y="7407041"/>
            <a:ext cx="444730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Focused on vision</a:t>
            </a:r>
          </a:p>
        </p:txBody>
      </p:sp>
      <p:sp>
        <p:nvSpPr>
          <p:cNvPr id="41" name="TextBox 40">
            <a:extLst>
              <a:ext uri="{FF2B5EF4-FFF2-40B4-BE49-F238E27FC236}">
                <a16:creationId xmlns:a16="http://schemas.microsoft.com/office/drawing/2014/main" id="{A11FA20A-259F-CF1C-5288-3852856AA4D1}"/>
              </a:ext>
            </a:extLst>
          </p:cNvPr>
          <p:cNvSpPr txBox="1"/>
          <p:nvPr/>
        </p:nvSpPr>
        <p:spPr>
          <a:xfrm>
            <a:off x="5693628" y="9568051"/>
            <a:ext cx="4447309"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Practical examples</a:t>
            </a:r>
          </a:p>
        </p:txBody>
      </p:sp>
      <p:sp>
        <p:nvSpPr>
          <p:cNvPr id="43" name="Text Placeholder 3">
            <a:extLst>
              <a:ext uri="{FF2B5EF4-FFF2-40B4-BE49-F238E27FC236}">
                <a16:creationId xmlns:a16="http://schemas.microsoft.com/office/drawing/2014/main" id="{E14C04B6-E456-50DC-B1E9-A1F6B1849E02}"/>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Design</a:t>
            </a:r>
            <a:r>
              <a:rPr lang="en-US" i="1" dirty="0">
                <a:solidFill>
                  <a:srgbClr val="5E5E5E"/>
                </a:solidFill>
                <a:latin typeface="Helvetica Neue UltraLight" panose="02000206000000020004" pitchFamily="2" charset="0"/>
                <a:ea typeface="Helvetica Neue UltraLight" panose="02000206000000020004" pitchFamily="2" charset="0"/>
              </a:rPr>
              <a:t>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885731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093304" y="1079499"/>
            <a:ext cx="2214393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Thematic analysis of standards, research, and practitioner artifacts produced 45 heuristics.</a:t>
            </a:r>
            <a:endParaRPr dirty="0"/>
          </a:p>
        </p:txBody>
      </p:sp>
      <p:sp>
        <p:nvSpPr>
          <p:cNvPr id="9" name="Oval 8">
            <a:extLst>
              <a:ext uri="{FF2B5EF4-FFF2-40B4-BE49-F238E27FC236}">
                <a16:creationId xmlns:a16="http://schemas.microsoft.com/office/drawing/2014/main" id="{9C8436C5-1495-ADD3-BA1F-89D0571BA540}"/>
              </a:ext>
            </a:extLst>
          </p:cNvPr>
          <p:cNvSpPr/>
          <p:nvPr/>
        </p:nvSpPr>
        <p:spPr>
          <a:xfrm>
            <a:off x="1703453" y="4993234"/>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Web Standards</a:t>
            </a:r>
          </a:p>
        </p:txBody>
      </p:sp>
      <p:sp>
        <p:nvSpPr>
          <p:cNvPr id="10" name="Oval 9">
            <a:extLst>
              <a:ext uri="{FF2B5EF4-FFF2-40B4-BE49-F238E27FC236}">
                <a16:creationId xmlns:a16="http://schemas.microsoft.com/office/drawing/2014/main" id="{E00241A5-C3D8-5921-B7B0-327941653473}"/>
              </a:ext>
            </a:extLst>
          </p:cNvPr>
          <p:cNvSpPr/>
          <p:nvPr/>
        </p:nvSpPr>
        <p:spPr>
          <a:xfrm>
            <a:off x="1752880" y="704710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Academic Papers</a:t>
            </a:r>
          </a:p>
        </p:txBody>
      </p:sp>
      <p:sp>
        <p:nvSpPr>
          <p:cNvPr id="11" name="Oval 10">
            <a:extLst>
              <a:ext uri="{FF2B5EF4-FFF2-40B4-BE49-F238E27FC236}">
                <a16:creationId xmlns:a16="http://schemas.microsoft.com/office/drawing/2014/main" id="{4BA7B704-DEFB-11B0-2C0C-8AF82098122E}"/>
              </a:ext>
            </a:extLst>
          </p:cNvPr>
          <p:cNvSpPr/>
          <p:nvPr/>
        </p:nvSpPr>
        <p:spPr>
          <a:xfrm>
            <a:off x="1703453" y="9100970"/>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Practitioner Artifacts</a:t>
            </a:r>
          </a:p>
        </p:txBody>
      </p:sp>
      <p:sp>
        <p:nvSpPr>
          <p:cNvPr id="12" name="Rectangle 11">
            <a:extLst>
              <a:ext uri="{FF2B5EF4-FFF2-40B4-BE49-F238E27FC236}">
                <a16:creationId xmlns:a16="http://schemas.microsoft.com/office/drawing/2014/main" id="{D087611B-272F-B507-B94E-97E5BBEA5776}"/>
              </a:ext>
            </a:extLst>
          </p:cNvPr>
          <p:cNvSpPr/>
          <p:nvPr/>
        </p:nvSpPr>
        <p:spPr>
          <a:xfrm>
            <a:off x="8561351" y="4398199"/>
            <a:ext cx="4176584" cy="595035"/>
          </a:xfrm>
          <a:prstGeom prst="rect">
            <a:avLst/>
          </a:prstGeom>
          <a:solidFill>
            <a:schemeClr val="bg1"/>
          </a:solid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Coded Data</a:t>
            </a:r>
          </a:p>
        </p:txBody>
      </p:sp>
      <p:grpSp>
        <p:nvGrpSpPr>
          <p:cNvPr id="5" name="Group 4">
            <a:extLst>
              <a:ext uri="{FF2B5EF4-FFF2-40B4-BE49-F238E27FC236}">
                <a16:creationId xmlns:a16="http://schemas.microsoft.com/office/drawing/2014/main" id="{C84B5AC1-1656-F395-C526-D76D2F152D91}"/>
              </a:ext>
            </a:extLst>
          </p:cNvPr>
          <p:cNvGrpSpPr/>
          <p:nvPr/>
        </p:nvGrpSpPr>
        <p:grpSpPr>
          <a:xfrm>
            <a:off x="9000220" y="5369761"/>
            <a:ext cx="3466364" cy="4958123"/>
            <a:chOff x="12181998" y="5284287"/>
            <a:chExt cx="3466364" cy="4958123"/>
          </a:xfrm>
        </p:grpSpPr>
        <p:sp>
          <p:nvSpPr>
            <p:cNvPr id="13" name="Oval 12">
              <a:extLst>
                <a:ext uri="{FF2B5EF4-FFF2-40B4-BE49-F238E27FC236}">
                  <a16:creationId xmlns:a16="http://schemas.microsoft.com/office/drawing/2014/main" id="{A1626931-80BD-8C59-7766-CD144F3F28C5}"/>
                </a:ext>
              </a:extLst>
            </p:cNvPr>
            <p:cNvSpPr/>
            <p:nvPr/>
          </p:nvSpPr>
          <p:spPr>
            <a:xfrm>
              <a:off x="12801601" y="52842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7BD6250D-E410-BC97-41CF-C84D293A56C6}"/>
                </a:ext>
              </a:extLst>
            </p:cNvPr>
            <p:cNvSpPr/>
            <p:nvPr/>
          </p:nvSpPr>
          <p:spPr>
            <a:xfrm>
              <a:off x="13345298" y="605040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D2A73658-1869-788A-38EE-4BCA2105596B}"/>
                </a:ext>
              </a:extLst>
            </p:cNvPr>
            <p:cNvSpPr/>
            <p:nvPr/>
          </p:nvSpPr>
          <p:spPr>
            <a:xfrm>
              <a:off x="13246444" y="5531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a:extLst>
                <a:ext uri="{FF2B5EF4-FFF2-40B4-BE49-F238E27FC236}">
                  <a16:creationId xmlns:a16="http://schemas.microsoft.com/office/drawing/2014/main" id="{4C52161D-EE37-7350-FD74-9C505241DEA8}"/>
                </a:ext>
              </a:extLst>
            </p:cNvPr>
            <p:cNvSpPr/>
            <p:nvPr/>
          </p:nvSpPr>
          <p:spPr>
            <a:xfrm>
              <a:off x="12776887" y="622340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9D615769-5A2C-238C-DFAE-FD81C7A02FCE}"/>
                </a:ext>
              </a:extLst>
            </p:cNvPr>
            <p:cNvSpPr/>
            <p:nvPr/>
          </p:nvSpPr>
          <p:spPr>
            <a:xfrm>
              <a:off x="12727460" y="565498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324EEAE7-E09F-00F4-A9B5-CAF58BFFFF01}"/>
                </a:ext>
              </a:extLst>
            </p:cNvPr>
            <p:cNvSpPr/>
            <p:nvPr/>
          </p:nvSpPr>
          <p:spPr>
            <a:xfrm>
              <a:off x="12986166" y="709277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a:extLst>
                <a:ext uri="{FF2B5EF4-FFF2-40B4-BE49-F238E27FC236}">
                  <a16:creationId xmlns:a16="http://schemas.microsoft.com/office/drawing/2014/main" id="{078A4BDB-9E35-FA60-0304-71CADC7C8F63}"/>
                </a:ext>
              </a:extLst>
            </p:cNvPr>
            <p:cNvSpPr/>
            <p:nvPr/>
          </p:nvSpPr>
          <p:spPr>
            <a:xfrm>
              <a:off x="12887312" y="657379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3EDB2C98-F2EE-9731-3616-C701C97F5E25}"/>
                </a:ext>
              </a:extLst>
            </p:cNvPr>
            <p:cNvSpPr/>
            <p:nvPr/>
          </p:nvSpPr>
          <p:spPr>
            <a:xfrm>
              <a:off x="12541130" y="7413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3BCF5EEB-0BFD-2FC0-452A-B5122D703878}"/>
                </a:ext>
              </a:extLst>
            </p:cNvPr>
            <p:cNvSpPr/>
            <p:nvPr/>
          </p:nvSpPr>
          <p:spPr>
            <a:xfrm>
              <a:off x="12368328" y="669736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39889EE1-99E0-417D-6EAB-89D64A3F4836}"/>
                </a:ext>
              </a:extLst>
            </p:cNvPr>
            <p:cNvSpPr/>
            <p:nvPr/>
          </p:nvSpPr>
          <p:spPr>
            <a:xfrm>
              <a:off x="14248125" y="692382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0FB8D4BD-9AAC-77DD-C461-B3D3019A0C6B}"/>
                </a:ext>
              </a:extLst>
            </p:cNvPr>
            <p:cNvSpPr/>
            <p:nvPr/>
          </p:nvSpPr>
          <p:spPr>
            <a:xfrm>
              <a:off x="14149271" y="640483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53B70D6A-34E4-C71B-6BB4-90D0A4743092}"/>
                </a:ext>
              </a:extLst>
            </p:cNvPr>
            <p:cNvSpPr/>
            <p:nvPr/>
          </p:nvSpPr>
          <p:spPr>
            <a:xfrm>
              <a:off x="13679714" y="70968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4E4660BE-197E-1CD0-CB56-AA6F04F6D21D}"/>
                </a:ext>
              </a:extLst>
            </p:cNvPr>
            <p:cNvSpPr/>
            <p:nvPr/>
          </p:nvSpPr>
          <p:spPr>
            <a:xfrm>
              <a:off x="13630287" y="652840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0185E04-CF6D-1B6F-82CD-3FCD9ECC7B02}"/>
                </a:ext>
              </a:extLst>
            </p:cNvPr>
            <p:cNvSpPr/>
            <p:nvPr/>
          </p:nvSpPr>
          <p:spPr>
            <a:xfrm>
              <a:off x="12615271" y="795995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41448062-C0CC-14EE-72E6-C5E2E09681AB}"/>
                </a:ext>
              </a:extLst>
            </p:cNvPr>
            <p:cNvSpPr/>
            <p:nvPr/>
          </p:nvSpPr>
          <p:spPr>
            <a:xfrm>
              <a:off x="13158968" y="872607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D0CB75CD-ABC0-D731-1192-EC8F031968EB}"/>
                </a:ext>
              </a:extLst>
            </p:cNvPr>
            <p:cNvSpPr/>
            <p:nvPr/>
          </p:nvSpPr>
          <p:spPr>
            <a:xfrm>
              <a:off x="13060114" y="820709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40EE3C1A-FAF4-3D3E-8280-A5A2654E59E2}"/>
                </a:ext>
              </a:extLst>
            </p:cNvPr>
            <p:cNvSpPr/>
            <p:nvPr/>
          </p:nvSpPr>
          <p:spPr>
            <a:xfrm>
              <a:off x="12590557" y="889907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A9552B58-95CB-32EE-6094-BEE3C46947E9}"/>
                </a:ext>
              </a:extLst>
            </p:cNvPr>
            <p:cNvSpPr/>
            <p:nvPr/>
          </p:nvSpPr>
          <p:spPr>
            <a:xfrm>
              <a:off x="12541130" y="833065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BD15A172-FD57-D231-3A5B-19198390EBCA}"/>
                </a:ext>
              </a:extLst>
            </p:cNvPr>
            <p:cNvSpPr/>
            <p:nvPr/>
          </p:nvSpPr>
          <p:spPr>
            <a:xfrm>
              <a:off x="13715422" y="85836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FD5456BC-9C4C-4D59-7C1C-434944B9606C}"/>
                </a:ext>
              </a:extLst>
            </p:cNvPr>
            <p:cNvSpPr/>
            <p:nvPr/>
          </p:nvSpPr>
          <p:spPr>
            <a:xfrm>
              <a:off x="12700982" y="924946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a:extLst>
                <a:ext uri="{FF2B5EF4-FFF2-40B4-BE49-F238E27FC236}">
                  <a16:creationId xmlns:a16="http://schemas.microsoft.com/office/drawing/2014/main" id="{5E392408-DCAC-7BDF-4D3F-1054D051038D}"/>
                </a:ext>
              </a:extLst>
            </p:cNvPr>
            <p:cNvSpPr/>
            <p:nvPr/>
          </p:nvSpPr>
          <p:spPr>
            <a:xfrm>
              <a:off x="13690708" y="905467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81DB01E4-5F70-B9EE-2B09-0125C8EBAF64}"/>
                </a:ext>
              </a:extLst>
            </p:cNvPr>
            <p:cNvSpPr/>
            <p:nvPr/>
          </p:nvSpPr>
          <p:spPr>
            <a:xfrm>
              <a:off x="12181998" y="937303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9D6D8E93-A0F4-19E2-81F6-C131210D5B8A}"/>
                </a:ext>
              </a:extLst>
            </p:cNvPr>
            <p:cNvSpPr/>
            <p:nvPr/>
          </p:nvSpPr>
          <p:spPr>
            <a:xfrm>
              <a:off x="14037083" y="814161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4417E9B4-17EC-02CB-4160-F954CE108E26}"/>
                </a:ext>
              </a:extLst>
            </p:cNvPr>
            <p:cNvSpPr/>
            <p:nvPr/>
          </p:nvSpPr>
          <p:spPr>
            <a:xfrm>
              <a:off x="13592240" y="77454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5A4249D4-F8D8-95E1-E50E-55B8AC4738C4}"/>
                </a:ext>
              </a:extLst>
            </p:cNvPr>
            <p:cNvSpPr/>
            <p:nvPr/>
          </p:nvSpPr>
          <p:spPr>
            <a:xfrm>
              <a:off x="14732392" y="731961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8B5FEEBA-AB90-6D1E-B322-A795348A44C8}"/>
                </a:ext>
              </a:extLst>
            </p:cNvPr>
            <p:cNvSpPr/>
            <p:nvPr/>
          </p:nvSpPr>
          <p:spPr>
            <a:xfrm>
              <a:off x="14559205" y="785669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6" name="Right Arrow 5">
            <a:extLst>
              <a:ext uri="{FF2B5EF4-FFF2-40B4-BE49-F238E27FC236}">
                <a16:creationId xmlns:a16="http://schemas.microsoft.com/office/drawing/2014/main" id="{68E8430D-9E24-6BD6-F99A-CCBCEBB9C74B}"/>
              </a:ext>
            </a:extLst>
          </p:cNvPr>
          <p:cNvSpPr/>
          <p:nvPr/>
        </p:nvSpPr>
        <p:spPr>
          <a:xfrm>
            <a:off x="5945494" y="7415174"/>
            <a:ext cx="2189727" cy="831573"/>
          </a:xfrm>
          <a:prstGeom prst="rightArrow">
            <a:avLst>
              <a:gd name="adj1" fmla="val 32011"/>
              <a:gd name="adj2" fmla="val 50000"/>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6190158-8518-D180-FF28-C40B7F3B7729}"/>
              </a:ext>
            </a:extLst>
          </p:cNvPr>
          <p:cNvSpPr/>
          <p:nvPr/>
        </p:nvSpPr>
        <p:spPr>
          <a:xfrm>
            <a:off x="16270800" y="7209955"/>
            <a:ext cx="5933868" cy="1221829"/>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TextBox 7">
            <a:extLst>
              <a:ext uri="{FF2B5EF4-FFF2-40B4-BE49-F238E27FC236}">
                <a16:creationId xmlns:a16="http://schemas.microsoft.com/office/drawing/2014/main" id="{4580A497-E9C8-5296-DD2A-80F7F5147335}"/>
              </a:ext>
            </a:extLst>
          </p:cNvPr>
          <p:cNvSpPr txBox="1"/>
          <p:nvPr/>
        </p:nvSpPr>
        <p:spPr>
          <a:xfrm>
            <a:off x="16170086" y="7459665"/>
            <a:ext cx="34786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45 Heuristics</a:t>
            </a:r>
          </a:p>
        </p:txBody>
      </p:sp>
      <p:sp>
        <p:nvSpPr>
          <p:cNvPr id="2" name="Slide Number Placeholder 5">
            <a:extLst>
              <a:ext uri="{FF2B5EF4-FFF2-40B4-BE49-F238E27FC236}">
                <a16:creationId xmlns:a16="http://schemas.microsoft.com/office/drawing/2014/main" id="{43BC8853-36AF-555A-D68B-02C066268257}"/>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37</a:t>
            </a:fld>
            <a:endParaRPr lang="en-US" sz="1800" dirty="0">
              <a:solidFill>
                <a:srgbClr val="5E5E5E"/>
              </a:solidFill>
            </a:endParaRPr>
          </a:p>
        </p:txBody>
      </p:sp>
      <p:sp>
        <p:nvSpPr>
          <p:cNvPr id="7" name="Text Placeholder 3">
            <a:extLst>
              <a:ext uri="{FF2B5EF4-FFF2-40B4-BE49-F238E27FC236}">
                <a16:creationId xmlns:a16="http://schemas.microsoft.com/office/drawing/2014/main" id="{86D8B844-15B1-39DF-BBA8-8296870614FB}"/>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Design</a:t>
            </a:r>
            <a:r>
              <a:rPr lang="en-US" i="1" dirty="0">
                <a:solidFill>
                  <a:srgbClr val="5E5E5E"/>
                </a:solidFill>
                <a:latin typeface="Helvetica Neue UltraLight" panose="02000206000000020004" pitchFamily="2" charset="0"/>
                <a:ea typeface="Helvetica Neue UltraLight" panose="02000206000000020004" pitchFamily="2" charset="0"/>
              </a:rPr>
              <a:t>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40" name="Right Arrow 39">
            <a:extLst>
              <a:ext uri="{FF2B5EF4-FFF2-40B4-BE49-F238E27FC236}">
                <a16:creationId xmlns:a16="http://schemas.microsoft.com/office/drawing/2014/main" id="{ACE1FBB6-E6F8-0894-50E2-EF6EE135E62D}"/>
              </a:ext>
            </a:extLst>
          </p:cNvPr>
          <p:cNvSpPr/>
          <p:nvPr/>
        </p:nvSpPr>
        <p:spPr>
          <a:xfrm>
            <a:off x="13223266" y="7405084"/>
            <a:ext cx="2189727" cy="831573"/>
          </a:xfrm>
          <a:prstGeom prst="rightArrow">
            <a:avLst>
              <a:gd name="adj1" fmla="val 32011"/>
              <a:gd name="adj2" fmla="val 50000"/>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2574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40" name="Rectangle 39">
            <a:extLst>
              <a:ext uri="{FF2B5EF4-FFF2-40B4-BE49-F238E27FC236}">
                <a16:creationId xmlns:a16="http://schemas.microsoft.com/office/drawing/2014/main" id="{4B6FB724-0F5C-F970-1DA9-FBD95F9A0F60}"/>
              </a:ext>
            </a:extLst>
          </p:cNvPr>
          <p:cNvSpPr/>
          <p:nvPr/>
        </p:nvSpPr>
        <p:spPr>
          <a:xfrm>
            <a:off x="15653763" y="3342318"/>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Perceivable (7)</a:t>
            </a:r>
          </a:p>
        </p:txBody>
      </p:sp>
      <p:sp>
        <p:nvSpPr>
          <p:cNvPr id="41" name="Rectangle 40">
            <a:extLst>
              <a:ext uri="{FF2B5EF4-FFF2-40B4-BE49-F238E27FC236}">
                <a16:creationId xmlns:a16="http://schemas.microsoft.com/office/drawing/2014/main" id="{8E3C6FCC-FC00-AF82-0B4A-78011F7BEAD2}"/>
              </a:ext>
            </a:extLst>
          </p:cNvPr>
          <p:cNvSpPr/>
          <p:nvPr/>
        </p:nvSpPr>
        <p:spPr>
          <a:xfrm>
            <a:off x="15653763" y="4190037"/>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Operable (7)</a:t>
            </a:r>
          </a:p>
        </p:txBody>
      </p:sp>
      <p:sp>
        <p:nvSpPr>
          <p:cNvPr id="42" name="Rectangle 41">
            <a:extLst>
              <a:ext uri="{FF2B5EF4-FFF2-40B4-BE49-F238E27FC236}">
                <a16:creationId xmlns:a16="http://schemas.microsoft.com/office/drawing/2014/main" id="{723A0167-367D-5B83-1F9B-9D2D595B6531}"/>
              </a:ext>
            </a:extLst>
          </p:cNvPr>
          <p:cNvSpPr/>
          <p:nvPr/>
        </p:nvSpPr>
        <p:spPr>
          <a:xfrm>
            <a:off x="15653764" y="512915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Understandable (</a:t>
            </a:r>
            <a:r>
              <a:rPr lang="en-US" sz="3200" dirty="0">
                <a:solidFill>
                  <a:srgbClr val="000000"/>
                </a:solidFill>
                <a:latin typeface="+mn-lt"/>
                <a:ea typeface="+mn-ea"/>
                <a:cs typeface="+mn-cs"/>
                <a:sym typeface="Helvetica Neue Medium"/>
              </a:rPr>
              <a:t>9</a:t>
            </a:r>
            <a:r>
              <a:rPr kumimoji="0" lang="en-US" sz="3200" b="0" i="0" u="none" strike="noStrike" cap="none" spc="0" normalizeH="0" baseline="0" dirty="0">
                <a:ln>
                  <a:noFill/>
                </a:ln>
                <a:solidFill>
                  <a:srgbClr val="000000"/>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4647AB7D-EA46-9798-012F-AF46FC143BF8}"/>
              </a:ext>
            </a:extLst>
          </p:cNvPr>
          <p:cNvSpPr/>
          <p:nvPr/>
        </p:nvSpPr>
        <p:spPr>
          <a:xfrm>
            <a:off x="15653763" y="604355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Robust (3)</a:t>
            </a:r>
          </a:p>
        </p:txBody>
      </p:sp>
      <p:sp>
        <p:nvSpPr>
          <p:cNvPr id="44" name="Rectangle 43">
            <a:extLst>
              <a:ext uri="{FF2B5EF4-FFF2-40B4-BE49-F238E27FC236}">
                <a16:creationId xmlns:a16="http://schemas.microsoft.com/office/drawing/2014/main" id="{7416D7D5-CFD1-A9C1-EF81-CCF402FD5899}"/>
              </a:ext>
            </a:extLst>
          </p:cNvPr>
          <p:cNvSpPr/>
          <p:nvPr/>
        </p:nvSpPr>
        <p:spPr>
          <a:xfrm>
            <a:off x="15653764" y="8422089"/>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Compromising (</a:t>
            </a:r>
            <a:r>
              <a:rPr kumimoji="0" lang="en-US" sz="3200" i="0" u="none" strike="noStrike" cap="none" spc="0" normalizeH="0" baseline="0" dirty="0">
                <a:ln>
                  <a:noFill/>
                </a:ln>
                <a:solidFill>
                  <a:srgbClr val="FFFFFF"/>
                </a:solidFill>
                <a:effectLst/>
                <a:uFillTx/>
                <a:latin typeface="+mn-lt"/>
                <a:ea typeface="+mn-ea"/>
                <a:cs typeface="+mn-cs"/>
                <a:sym typeface="Helvetica Neue Medium"/>
              </a:rPr>
              <a:t>7</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p:txBody>
      </p:sp>
      <p:sp>
        <p:nvSpPr>
          <p:cNvPr id="45" name="Rectangle 44">
            <a:extLst>
              <a:ext uri="{FF2B5EF4-FFF2-40B4-BE49-F238E27FC236}">
                <a16:creationId xmlns:a16="http://schemas.microsoft.com/office/drawing/2014/main" id="{D1E61950-6AAD-DE83-63BE-C079AF31D223}"/>
              </a:ext>
            </a:extLst>
          </p:cNvPr>
          <p:cNvSpPr/>
          <p:nvPr/>
        </p:nvSpPr>
        <p:spPr>
          <a:xfrm>
            <a:off x="15653764" y="9311776"/>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Assistive (5)</a:t>
            </a:r>
          </a:p>
        </p:txBody>
      </p:sp>
      <p:sp>
        <p:nvSpPr>
          <p:cNvPr id="46" name="Rectangle 45">
            <a:extLst>
              <a:ext uri="{FF2B5EF4-FFF2-40B4-BE49-F238E27FC236}">
                <a16:creationId xmlns:a16="http://schemas.microsoft.com/office/drawing/2014/main" id="{FF967230-D517-906C-7C94-E1D5D0BCCFF2}"/>
              </a:ext>
            </a:extLst>
          </p:cNvPr>
          <p:cNvSpPr/>
          <p:nvPr/>
        </p:nvSpPr>
        <p:spPr>
          <a:xfrm>
            <a:off x="15653764" y="10201463"/>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Flexible (7)</a:t>
            </a:r>
          </a:p>
        </p:txBody>
      </p:sp>
      <p:sp>
        <p:nvSpPr>
          <p:cNvPr id="50" name="Right Arrow 49">
            <a:extLst>
              <a:ext uri="{FF2B5EF4-FFF2-40B4-BE49-F238E27FC236}">
                <a16:creationId xmlns:a16="http://schemas.microsoft.com/office/drawing/2014/main" id="{48D3032B-7755-0E70-7612-F3307BAC27D3}"/>
              </a:ext>
            </a:extLst>
          </p:cNvPr>
          <p:cNvSpPr/>
          <p:nvPr/>
        </p:nvSpPr>
        <p:spPr>
          <a:xfrm>
            <a:off x="11210849" y="4544232"/>
            <a:ext cx="2498229" cy="771535"/>
          </a:xfrm>
          <a:prstGeom prst="rightArrow">
            <a:avLst>
              <a:gd name="adj1" fmla="val 39465"/>
              <a:gd name="adj2" fmla="val 50000"/>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ight Arrow 46">
            <a:extLst>
              <a:ext uri="{FF2B5EF4-FFF2-40B4-BE49-F238E27FC236}">
                <a16:creationId xmlns:a16="http://schemas.microsoft.com/office/drawing/2014/main" id="{BAB189C7-5560-2C3F-E56D-05BDB27D6CCF}"/>
              </a:ext>
            </a:extLst>
          </p:cNvPr>
          <p:cNvSpPr/>
          <p:nvPr/>
        </p:nvSpPr>
        <p:spPr>
          <a:xfrm>
            <a:off x="11210849" y="9193070"/>
            <a:ext cx="2498229" cy="771535"/>
          </a:xfrm>
          <a:prstGeom prst="rightArrow">
            <a:avLst>
              <a:gd name="adj1" fmla="val 39465"/>
              <a:gd name="adj2" fmla="val 50000"/>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Rectangle 47">
            <a:extLst>
              <a:ext uri="{FF2B5EF4-FFF2-40B4-BE49-F238E27FC236}">
                <a16:creationId xmlns:a16="http://schemas.microsoft.com/office/drawing/2014/main" id="{70750CA8-F68A-B971-2C14-96794D485EDE}"/>
              </a:ext>
            </a:extLst>
          </p:cNvPr>
          <p:cNvSpPr/>
          <p:nvPr/>
        </p:nvSpPr>
        <p:spPr>
          <a:xfrm>
            <a:off x="3332297" y="4295940"/>
            <a:ext cx="5934456" cy="1221829"/>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9" name="TextBox 48">
            <a:extLst>
              <a:ext uri="{FF2B5EF4-FFF2-40B4-BE49-F238E27FC236}">
                <a16:creationId xmlns:a16="http://schemas.microsoft.com/office/drawing/2014/main" id="{B1FA6D6B-9CD1-491F-1B32-2D3DF710F432}"/>
              </a:ext>
            </a:extLst>
          </p:cNvPr>
          <p:cNvSpPr txBox="1"/>
          <p:nvPr/>
        </p:nvSpPr>
        <p:spPr>
          <a:xfrm>
            <a:off x="3332299" y="4614602"/>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26 Heuristics</a:t>
            </a:r>
          </a:p>
        </p:txBody>
      </p:sp>
      <p:sp>
        <p:nvSpPr>
          <p:cNvPr id="51" name="Rectangle 50">
            <a:extLst>
              <a:ext uri="{FF2B5EF4-FFF2-40B4-BE49-F238E27FC236}">
                <a16:creationId xmlns:a16="http://schemas.microsoft.com/office/drawing/2014/main" id="{8FF53FF0-00E1-3F62-44DF-253CAF11C6D9}"/>
              </a:ext>
            </a:extLst>
          </p:cNvPr>
          <p:cNvSpPr/>
          <p:nvPr/>
        </p:nvSpPr>
        <p:spPr>
          <a:xfrm>
            <a:off x="3332297" y="8979634"/>
            <a:ext cx="5933868" cy="1221829"/>
          </a:xfrm>
          <a:prstGeom prst="rect">
            <a:avLst/>
          </a:prstGeom>
          <a:solidFill>
            <a:srgbClr val="000000"/>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2" name="TextBox 51">
            <a:extLst>
              <a:ext uri="{FF2B5EF4-FFF2-40B4-BE49-F238E27FC236}">
                <a16:creationId xmlns:a16="http://schemas.microsoft.com/office/drawing/2014/main" id="{47BBE9BC-F1D7-2A8B-17E1-D1EB604AED9F}"/>
              </a:ext>
            </a:extLst>
          </p:cNvPr>
          <p:cNvSpPr txBox="1"/>
          <p:nvPr/>
        </p:nvSpPr>
        <p:spPr>
          <a:xfrm>
            <a:off x="3332298" y="9298296"/>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288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19 Heuristics</a:t>
            </a:r>
          </a:p>
        </p:txBody>
      </p:sp>
      <p:sp>
        <p:nvSpPr>
          <p:cNvPr id="2" name="Slide Number Placeholder 5">
            <a:extLst>
              <a:ext uri="{FF2B5EF4-FFF2-40B4-BE49-F238E27FC236}">
                <a16:creationId xmlns:a16="http://schemas.microsoft.com/office/drawing/2014/main" id="{502339AE-5EF5-7F90-393E-40CA83B4956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38</a:t>
            </a:fld>
            <a:endParaRPr lang="en-US" sz="1800" dirty="0">
              <a:solidFill>
                <a:srgbClr val="5E5E5E"/>
              </a:solidFill>
            </a:endParaRPr>
          </a:p>
        </p:txBody>
      </p:sp>
      <p:sp>
        <p:nvSpPr>
          <p:cNvPr id="6" name="TextBox 5">
            <a:extLst>
              <a:ext uri="{FF2B5EF4-FFF2-40B4-BE49-F238E27FC236}">
                <a16:creationId xmlns:a16="http://schemas.microsoft.com/office/drawing/2014/main" id="{47F313D6-916B-8090-9923-EE606EE86D94}"/>
              </a:ext>
            </a:extLst>
          </p:cNvPr>
          <p:cNvSpPr txBox="1"/>
          <p:nvPr/>
        </p:nvSpPr>
        <p:spPr>
          <a:xfrm>
            <a:off x="3332297" y="3364842"/>
            <a:ext cx="1009904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000" i="0" u="none" strike="noStrike" cap="none" spc="0" normalizeH="0" baseline="0" dirty="0">
                <a:ln>
                  <a:noFill/>
                </a:ln>
                <a:solidFill>
                  <a:srgbClr val="5E5E5E"/>
                </a:solidFill>
                <a:effectLst/>
                <a:uFillTx/>
                <a:latin typeface="Helvetica Neue"/>
                <a:ea typeface="Helvetica Neue"/>
                <a:cs typeface="Helvetica Neue"/>
                <a:sym typeface="Helvetica Neue"/>
              </a:rPr>
              <a:t>Fit into WCAG’s 4 Principles</a:t>
            </a:r>
          </a:p>
        </p:txBody>
      </p:sp>
      <p:sp>
        <p:nvSpPr>
          <p:cNvPr id="7" name="TextBox 6">
            <a:extLst>
              <a:ext uri="{FF2B5EF4-FFF2-40B4-BE49-F238E27FC236}">
                <a16:creationId xmlns:a16="http://schemas.microsoft.com/office/drawing/2014/main" id="{8662438A-1AEC-367F-A2D2-4F17317E44FE}"/>
              </a:ext>
            </a:extLst>
          </p:cNvPr>
          <p:cNvSpPr txBox="1"/>
          <p:nvPr/>
        </p:nvSpPr>
        <p:spPr>
          <a:xfrm>
            <a:off x="3332297" y="8125207"/>
            <a:ext cx="1009904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4000" dirty="0"/>
              <a:t>Demanded new Principles</a:t>
            </a:r>
            <a:endParaRPr kumimoji="0" lang="en-US" sz="4000" i="0" u="none" strike="noStrike" cap="none" spc="0" normalizeH="0" baseline="0" dirty="0">
              <a:ln>
                <a:noFill/>
              </a:ln>
              <a:solidFill>
                <a:srgbClr val="5E5E5E"/>
              </a:solidFill>
              <a:effectLst/>
              <a:uFillTx/>
              <a:latin typeface="Helvetica Neue"/>
              <a:ea typeface="Helvetica Neue"/>
              <a:cs typeface="Helvetica Neue"/>
              <a:sym typeface="Helvetica Neue"/>
            </a:endParaRPr>
          </a:p>
        </p:txBody>
      </p:sp>
      <p:sp>
        <p:nvSpPr>
          <p:cNvPr id="8" name="Text Placeholder 3">
            <a:extLst>
              <a:ext uri="{FF2B5EF4-FFF2-40B4-BE49-F238E27FC236}">
                <a16:creationId xmlns:a16="http://schemas.microsoft.com/office/drawing/2014/main" id="{5EFAF76B-6061-E2E6-58B7-6BBA4B3AA71E}"/>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Design</a:t>
            </a:r>
            <a:r>
              <a:rPr lang="en-US" i="1" dirty="0">
                <a:solidFill>
                  <a:srgbClr val="5E5E5E"/>
                </a:solidFill>
                <a:latin typeface="Helvetica Neue UltraLight" panose="02000206000000020004" pitchFamily="2" charset="0"/>
                <a:ea typeface="Helvetica Neue UltraLight" panose="02000206000000020004" pitchFamily="2" charset="0"/>
              </a:rPr>
              <a:t>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85206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Compromising:</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2186648"/>
          </a:xfrm>
          <a:prstGeom prst="rect">
            <a:avLst/>
          </a:prstGeom>
          <a:noFill/>
          <a:ln>
            <a:noFill/>
          </a:ln>
        </p:spPr>
        <p:txBody>
          <a:bodyPr spcFirstLastPara="1" wrap="square" lIns="45700" tIns="45700" rIns="45700" bIns="45700" anchor="t" anchorCtr="0">
            <a:normAutofit fontScale="92500"/>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mix </a:t>
            </a:r>
            <a:r>
              <a:rPr lang="en-US" sz="5500" i="1" dirty="0">
                <a:latin typeface="Helvetica Neue"/>
                <a:ea typeface="Helvetica Neue"/>
                <a:cs typeface="Helvetica Neue"/>
                <a:sym typeface="Helvetica Neue"/>
              </a:rPr>
              <a:t>understandable</a:t>
            </a:r>
            <a:r>
              <a:rPr lang="en-US" sz="5500" dirty="0">
                <a:latin typeface="Helvetica Neue"/>
                <a:ea typeface="Helvetica Neue"/>
                <a:cs typeface="Helvetica Neue"/>
                <a:sym typeface="Helvetica Neue"/>
              </a:rPr>
              <a:t> and </a:t>
            </a:r>
            <a:r>
              <a:rPr lang="en-US" sz="5500" i="1" dirty="0">
                <a:latin typeface="Helvetica Neue"/>
                <a:ea typeface="Helvetica Neue"/>
                <a:cs typeface="Helvetica Neue"/>
                <a:sym typeface="Helvetica Neue"/>
              </a:rPr>
              <a:t>robust</a:t>
            </a:r>
            <a:r>
              <a:rPr lang="en-US" i="1" dirty="0"/>
              <a:t>, </a:t>
            </a:r>
            <a:r>
              <a:rPr lang="en-US" dirty="0"/>
              <a:t>evaluating the different ways people use and understand information during interaction.</a:t>
            </a:r>
          </a:p>
        </p:txBody>
      </p:sp>
      <p:pic>
        <p:nvPicPr>
          <p:cNvPr id="20" name="Picture 2" descr="A chart that shows a trend next to a table that shows the month-by-month data for that trend listed out.">
            <a:extLst>
              <a:ext uri="{FF2B5EF4-FFF2-40B4-BE49-F238E27FC236}">
                <a16:creationId xmlns:a16="http://schemas.microsoft.com/office/drawing/2014/main" id="{921A17F5-853A-7138-3733-679388751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674" y="4769585"/>
            <a:ext cx="12438652" cy="7274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57533F87-9A4B-4158-4801-48A940629AC3}"/>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39</a:t>
            </a:fld>
            <a:endParaRPr lang="en-US" sz="1800" dirty="0">
              <a:solidFill>
                <a:srgbClr val="5E5E5E"/>
              </a:solidFill>
            </a:endParaRPr>
          </a:p>
        </p:txBody>
      </p:sp>
      <p:sp>
        <p:nvSpPr>
          <p:cNvPr id="4" name="Text Placeholder 3">
            <a:extLst>
              <a:ext uri="{FF2B5EF4-FFF2-40B4-BE49-F238E27FC236}">
                <a16:creationId xmlns:a16="http://schemas.microsoft.com/office/drawing/2014/main" id="{3B6C1127-58DC-5BF3-BF61-E5CB4918997B}"/>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Design</a:t>
            </a:r>
            <a:r>
              <a:rPr lang="en-US" i="1" dirty="0">
                <a:solidFill>
                  <a:srgbClr val="5E5E5E"/>
                </a:solidFill>
                <a:latin typeface="Helvetica Neue UltraLight" panose="02000206000000020004" pitchFamily="2" charset="0"/>
                <a:ea typeface="Helvetica Neue UltraLight" panose="02000206000000020004" pitchFamily="2" charset="0"/>
              </a:rPr>
              <a:t>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006628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a:t>
            </a:fld>
            <a:endParaRPr lang="en-US" sz="1800" dirty="0">
              <a:solidFill>
                <a:srgbClr val="5E5E5E"/>
              </a:solidFill>
            </a:endParaRPr>
          </a:p>
        </p:txBody>
      </p:sp>
      <p:sp>
        <p:nvSpPr>
          <p:cNvPr id="10" name="Google Shape;141;g10104eaf235_1_123">
            <a:extLst>
              <a:ext uri="{FF2B5EF4-FFF2-40B4-BE49-F238E27FC236}">
                <a16:creationId xmlns:a16="http://schemas.microsoft.com/office/drawing/2014/main" id="{C85EC274-87AA-992B-1D65-BE39E2EA390E}"/>
              </a:ext>
            </a:extLst>
          </p:cNvPr>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Web Content Accessibility Guidelines (WCAG), </a:t>
            </a:r>
            <a:r>
              <a:rPr lang="en-US" i="1" dirty="0"/>
              <a:t>May 1999 - Present</a:t>
            </a:r>
            <a:endParaRPr i="1" dirty="0"/>
          </a:p>
        </p:txBody>
      </p:sp>
      <p:sp>
        <p:nvSpPr>
          <p:cNvPr id="3" name="Text Placeholder 3">
            <a:extLst>
              <a:ext uri="{FF2B5EF4-FFF2-40B4-BE49-F238E27FC236}">
                <a16:creationId xmlns:a16="http://schemas.microsoft.com/office/drawing/2014/main" id="{ED5E4574-C2F8-1040-8EC4-F7243D51C0F6}"/>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6" name="Picture 5">
            <a:extLst>
              <a:ext uri="{FF2B5EF4-FFF2-40B4-BE49-F238E27FC236}">
                <a16:creationId xmlns:a16="http://schemas.microsoft.com/office/drawing/2014/main" id="{C7E5A2E6-235E-7FB5-2E2F-DDDDAA9AF94C}"/>
              </a:ext>
            </a:extLst>
          </p:cNvPr>
          <p:cNvPicPr>
            <a:picLocks noChangeAspect="1"/>
          </p:cNvPicPr>
          <p:nvPr/>
        </p:nvPicPr>
        <p:blipFill>
          <a:blip r:embed="rId3"/>
          <a:stretch>
            <a:fillRect/>
          </a:stretch>
        </p:blipFill>
        <p:spPr>
          <a:xfrm>
            <a:off x="4884420" y="3741949"/>
            <a:ext cx="14615160" cy="8356352"/>
          </a:xfrm>
          <a:prstGeom prst="rect">
            <a:avLst/>
          </a:prstGeom>
        </p:spPr>
      </p:pic>
      <p:sp>
        <p:nvSpPr>
          <p:cNvPr id="12" name="TextBox 11">
            <a:extLst>
              <a:ext uri="{FF2B5EF4-FFF2-40B4-BE49-F238E27FC236}">
                <a16:creationId xmlns:a16="http://schemas.microsoft.com/office/drawing/2014/main" id="{48240A69-0186-B9DC-8F25-3FF17C835C31}"/>
              </a:ext>
            </a:extLst>
          </p:cNvPr>
          <p:cNvSpPr txBox="1"/>
          <p:nvPr/>
        </p:nvSpPr>
        <p:spPr>
          <a:xfrm>
            <a:off x="5039360" y="12210463"/>
            <a:ext cx="14284960"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i="1" dirty="0">
                <a:latin typeface="Helvetica Neue Thin" panose="020B0403020202020204" pitchFamily="34" charset="0"/>
                <a:ea typeface="Helvetica Neue Thin" panose="020B0403020202020204" pitchFamily="34" charset="0"/>
              </a:rPr>
              <a:t>Source: </a:t>
            </a:r>
            <a:r>
              <a:rPr lang="en-US" sz="3000" i="1" dirty="0">
                <a:latin typeface="Helvetica Neue Thin" panose="020B0403020202020204" pitchFamily="34" charset="0"/>
                <a:ea typeface="Helvetica Neue Thin" panose="020B0403020202020204" pitchFamily="34" charset="0"/>
                <a:hlinkClick r:id="rId4"/>
              </a:rPr>
              <a:t>Web Content Accessibility Guidelines</a:t>
            </a:r>
            <a:r>
              <a:rPr lang="en-US" sz="3000" i="1" dirty="0">
                <a:latin typeface="Helvetica Neue Thin" panose="020B0403020202020204" pitchFamily="34" charset="0"/>
                <a:ea typeface="Helvetica Neue Thin" panose="020B0403020202020204" pitchFamily="34" charset="0"/>
              </a:rPr>
              <a:t>, 2023</a:t>
            </a:r>
            <a:endParaRPr lang="en-US" sz="3000" dirty="0"/>
          </a:p>
        </p:txBody>
      </p:sp>
    </p:spTree>
    <p:extLst>
      <p:ext uri="{BB962C8B-B14F-4D97-AF65-F5344CB8AC3E}">
        <p14:creationId xmlns:p14="http://schemas.microsoft.com/office/powerpoint/2010/main" val="272725939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Assistive: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understandable</a:t>
            </a:r>
            <a:r>
              <a:rPr lang="en-US" dirty="0"/>
              <a:t> and </a:t>
            </a:r>
            <a:r>
              <a:rPr lang="en-US" i="1" dirty="0"/>
              <a:t>perceivable</a:t>
            </a:r>
            <a:r>
              <a:rPr lang="en-US" dirty="0"/>
              <a:t>, focusing on the labor required for access.</a:t>
            </a:r>
          </a:p>
        </p:txBody>
      </p:sp>
      <p:pic>
        <p:nvPicPr>
          <p:cNvPr id="4098" name="Picture 2" descr="A dense scatterplot being accessed one element at a time compared by a screen reader to a dense scatterplot where the main outlier cluster (the important part) is being accessed instead.">
            <a:extLst>
              <a:ext uri="{FF2B5EF4-FFF2-40B4-BE49-F238E27FC236}">
                <a16:creationId xmlns:a16="http://schemas.microsoft.com/office/drawing/2014/main" id="{020E58AB-2C2D-4956-25EF-85427DC98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699" y="4740114"/>
            <a:ext cx="16884502" cy="74672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D8EA0769-F053-FBA3-3E4B-33A99B2B7388}"/>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40</a:t>
            </a:fld>
            <a:endParaRPr lang="en-US" sz="1800" dirty="0">
              <a:solidFill>
                <a:srgbClr val="5E5E5E"/>
              </a:solidFill>
            </a:endParaRPr>
          </a:p>
        </p:txBody>
      </p:sp>
      <p:sp>
        <p:nvSpPr>
          <p:cNvPr id="4" name="Text Placeholder 3">
            <a:extLst>
              <a:ext uri="{FF2B5EF4-FFF2-40B4-BE49-F238E27FC236}">
                <a16:creationId xmlns:a16="http://schemas.microsoft.com/office/drawing/2014/main" id="{9A83C130-2CE3-3CCD-157A-62EA3CEBE0F2}"/>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Design</a:t>
            </a:r>
            <a:r>
              <a:rPr lang="en-US" i="1" dirty="0">
                <a:solidFill>
                  <a:srgbClr val="5E5E5E"/>
                </a:solidFill>
                <a:latin typeface="Helvetica Neue UltraLight" panose="02000206000000020004" pitchFamily="2" charset="0"/>
                <a:ea typeface="Helvetica Neue UltraLight" panose="02000206000000020004" pitchFamily="2" charset="0"/>
              </a:rPr>
              <a:t>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532066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Flexible: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perceivable</a:t>
            </a:r>
            <a:r>
              <a:rPr lang="en-US" dirty="0"/>
              <a:t> and </a:t>
            </a:r>
            <a:r>
              <a:rPr lang="en-US" i="1" dirty="0"/>
              <a:t>robust</a:t>
            </a:r>
            <a:r>
              <a:rPr lang="en-US" dirty="0"/>
              <a:t>, emphasizing the importance of adjustable and adaptive presentations.</a:t>
            </a:r>
          </a:p>
        </p:txBody>
      </p:sp>
      <p:pic>
        <p:nvPicPr>
          <p:cNvPr id="5122" name="Picture 2" descr="A bar chart that has patterned textures combined with color changing into black and white (but still with textures).">
            <a:extLst>
              <a:ext uri="{FF2B5EF4-FFF2-40B4-BE49-F238E27FC236}">
                <a16:creationId xmlns:a16="http://schemas.microsoft.com/office/drawing/2014/main" id="{CB0DF711-3233-2FA1-6DBC-57478EF99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924" y="5263266"/>
            <a:ext cx="15732051" cy="64209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23EFE53F-7F4D-195F-74E3-98C49203A6C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41</a:t>
            </a:fld>
            <a:endParaRPr lang="en-US" sz="1800" dirty="0">
              <a:solidFill>
                <a:srgbClr val="5E5E5E"/>
              </a:solidFill>
            </a:endParaRPr>
          </a:p>
        </p:txBody>
      </p:sp>
      <p:sp>
        <p:nvSpPr>
          <p:cNvPr id="4" name="Text Placeholder 3">
            <a:extLst>
              <a:ext uri="{FF2B5EF4-FFF2-40B4-BE49-F238E27FC236}">
                <a16:creationId xmlns:a16="http://schemas.microsoft.com/office/drawing/2014/main" id="{A82F6029-A81D-6081-2256-B9CAEB895F11}"/>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Design</a:t>
            </a:r>
            <a:r>
              <a:rPr lang="en-US" i="1" dirty="0">
                <a:solidFill>
                  <a:srgbClr val="5E5E5E"/>
                </a:solidFill>
                <a:latin typeface="Helvetica Neue UltraLight" panose="02000206000000020004" pitchFamily="2" charset="0"/>
                <a:ea typeface="Helvetica Neue UltraLight" panose="02000206000000020004" pitchFamily="2" charset="0"/>
              </a:rPr>
              <a:t>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298198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Evaluation</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42</a:t>
            </a:fld>
            <a:endParaRPr lang="en-US" sz="1800" dirty="0">
              <a:solidFill>
                <a:srgbClr val="5E5E5E"/>
              </a:solidFill>
            </a:endParaRPr>
          </a:p>
        </p:txBody>
      </p:sp>
      <p:sp>
        <p:nvSpPr>
          <p:cNvPr id="3" name="Text Placeholder 3">
            <a:extLst>
              <a:ext uri="{FF2B5EF4-FFF2-40B4-BE49-F238E27FC236}">
                <a16:creationId xmlns:a16="http://schemas.microsoft.com/office/drawing/2014/main" id="{BD488F58-015C-F88D-BF60-E41CC8D131E9}"/>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33198279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803564"/>
            <a:ext cx="21736632" cy="6832600"/>
          </a:xfrm>
        </p:spPr>
        <p:txBody>
          <a:bodyPr anchor="ctr">
            <a:normAutofit/>
          </a:bodyPr>
          <a:lstStyle/>
          <a:p>
            <a:pPr algn="ctr"/>
            <a:r>
              <a:rPr lang="en-US" sz="8500" b="1" dirty="0">
                <a:latin typeface="Helvetica Neue" panose="02000503000000020004" pitchFamily="2" charset="0"/>
                <a:ea typeface="Helvetica Neue" panose="02000503000000020004" pitchFamily="2" charset="0"/>
                <a:cs typeface="Helvetica Neue" panose="02000503000000020004" pitchFamily="2" charset="0"/>
              </a:rPr>
              <a:t>5 stages evaluating Chartability</a:t>
            </a:r>
            <a:endParaRPr lang="en-US" sz="8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43</a:t>
            </a:fld>
            <a:endParaRPr lang="en-US" sz="1800" dirty="0">
              <a:solidFill>
                <a:srgbClr val="5E5E5E"/>
              </a:solidFill>
            </a:endParaRPr>
          </a:p>
        </p:txBody>
      </p:sp>
      <p:sp>
        <p:nvSpPr>
          <p:cNvPr id="8" name="TextBox 7">
            <a:extLst>
              <a:ext uri="{FF2B5EF4-FFF2-40B4-BE49-F238E27FC236}">
                <a16:creationId xmlns:a16="http://schemas.microsoft.com/office/drawing/2014/main" id="{1013B747-93B5-7156-FDA3-41E99EF7A306}"/>
              </a:ext>
            </a:extLst>
          </p:cNvPr>
          <p:cNvSpPr txBox="1"/>
          <p:nvPr/>
        </p:nvSpPr>
        <p:spPr>
          <a:xfrm>
            <a:off x="7001958" y="5541168"/>
            <a:ext cx="876636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4 Beta Tests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Early Advice</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2 Demo Sessions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Professional Workshop</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Practitioner Test + Interviews</a:t>
            </a:r>
          </a:p>
        </p:txBody>
      </p:sp>
      <p:sp>
        <p:nvSpPr>
          <p:cNvPr id="4" name="Text Placeholder 3">
            <a:extLst>
              <a:ext uri="{FF2B5EF4-FFF2-40B4-BE49-F238E27FC236}">
                <a16:creationId xmlns:a16="http://schemas.microsoft.com/office/drawing/2014/main" id="{C9E1C55C-1A97-9A80-6328-ADDAC7E8984D}"/>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77885880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803564"/>
            <a:ext cx="21736632" cy="6832600"/>
          </a:xfrm>
        </p:spPr>
        <p:txBody>
          <a:bodyPr anchor="ctr">
            <a:normAutofit/>
          </a:bodyPr>
          <a:lstStyle/>
          <a:p>
            <a:pPr algn="ctr"/>
            <a:r>
              <a:rPr lang="en-US" sz="8500" b="1" dirty="0">
                <a:latin typeface="Helvetica Neue" panose="02000503000000020004" pitchFamily="2" charset="0"/>
                <a:ea typeface="Helvetica Neue" panose="02000503000000020004" pitchFamily="2" charset="0"/>
                <a:cs typeface="Helvetica Neue" panose="02000503000000020004" pitchFamily="2" charset="0"/>
              </a:rPr>
              <a:t>5 stages evaluating Chartability</a:t>
            </a:r>
            <a:endParaRPr lang="en-US" sz="8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44</a:t>
            </a:fld>
            <a:endParaRPr lang="en-US" sz="1800" dirty="0">
              <a:solidFill>
                <a:srgbClr val="5E5E5E"/>
              </a:solidFill>
            </a:endParaRPr>
          </a:p>
        </p:txBody>
      </p:sp>
      <p:sp>
        <p:nvSpPr>
          <p:cNvPr id="8" name="TextBox 7">
            <a:extLst>
              <a:ext uri="{FF2B5EF4-FFF2-40B4-BE49-F238E27FC236}">
                <a16:creationId xmlns:a16="http://schemas.microsoft.com/office/drawing/2014/main" id="{1013B747-93B5-7156-FDA3-41E99EF7A306}"/>
              </a:ext>
            </a:extLst>
          </p:cNvPr>
          <p:cNvSpPr txBox="1"/>
          <p:nvPr/>
        </p:nvSpPr>
        <p:spPr>
          <a:xfrm>
            <a:off x="7001958" y="5541168"/>
            <a:ext cx="929468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4 Beta Tests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Early Advice</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2 Demo Sessions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Professional Workshop</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Practitioner Test + Interviews</a:t>
            </a:r>
          </a:p>
        </p:txBody>
      </p:sp>
      <p:sp>
        <p:nvSpPr>
          <p:cNvPr id="4" name="Text Placeholder 3">
            <a:extLst>
              <a:ext uri="{FF2B5EF4-FFF2-40B4-BE49-F238E27FC236}">
                <a16:creationId xmlns:a16="http://schemas.microsoft.com/office/drawing/2014/main" id="{D15F9E06-65D9-B26C-412B-44C183A9727A}"/>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74726859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45</a:t>
            </a:fld>
            <a:endParaRPr lang="en-US" sz="1800" dirty="0">
              <a:solidFill>
                <a:srgbClr val="5E5E5E"/>
              </a:solidFill>
            </a:endParaRPr>
          </a:p>
        </p:txBody>
      </p:sp>
      <p:pic>
        <p:nvPicPr>
          <p:cNvPr id="7" name="Picture 6"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5A189632-B370-44E3-5572-AC1030A4627B}"/>
              </a:ext>
            </a:extLst>
          </p:cNvPr>
          <p:cNvPicPr>
            <a:picLocks noChangeAspect="1"/>
          </p:cNvPicPr>
          <p:nvPr/>
        </p:nvPicPr>
        <p:blipFill>
          <a:blip r:embed="rId2"/>
          <a:stretch>
            <a:fillRect/>
          </a:stretch>
        </p:blipFill>
        <p:spPr>
          <a:xfrm>
            <a:off x="2632336" y="1948228"/>
            <a:ext cx="7662480" cy="5837720"/>
          </a:xfrm>
          <a:prstGeom prst="rect">
            <a:avLst/>
          </a:prstGeom>
        </p:spPr>
      </p:pic>
      <p:sp>
        <p:nvSpPr>
          <p:cNvPr id="2" name="Oval 1" descr="53 errors.">
            <a:extLst>
              <a:ext uri="{FF2B5EF4-FFF2-40B4-BE49-F238E27FC236}">
                <a16:creationId xmlns:a16="http://schemas.microsoft.com/office/drawing/2014/main" id="{8E7E9C47-BA4B-1164-4BE1-9F12291969C8}"/>
              </a:ext>
            </a:extLst>
          </p:cNvPr>
          <p:cNvSpPr/>
          <p:nvPr/>
        </p:nvSpPr>
        <p:spPr>
          <a:xfrm>
            <a:off x="4508863" y="4483085"/>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Oval 2" descr="53 errors.">
            <a:extLst>
              <a:ext uri="{FF2B5EF4-FFF2-40B4-BE49-F238E27FC236}">
                <a16:creationId xmlns:a16="http://schemas.microsoft.com/office/drawing/2014/main" id="{5855B2BB-8E05-346B-0568-93CD07A78113}"/>
              </a:ext>
            </a:extLst>
          </p:cNvPr>
          <p:cNvSpPr/>
          <p:nvPr/>
        </p:nvSpPr>
        <p:spPr>
          <a:xfrm>
            <a:off x="4898608" y="3912665"/>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descr="53 errors.">
            <a:extLst>
              <a:ext uri="{FF2B5EF4-FFF2-40B4-BE49-F238E27FC236}">
                <a16:creationId xmlns:a16="http://schemas.microsoft.com/office/drawing/2014/main" id="{3F4C1B23-77CD-8159-825C-5EBCC15C3F73}"/>
              </a:ext>
            </a:extLst>
          </p:cNvPr>
          <p:cNvSpPr/>
          <p:nvPr/>
        </p:nvSpPr>
        <p:spPr>
          <a:xfrm>
            <a:off x="4205863" y="4988120"/>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descr="53 errors.">
            <a:extLst>
              <a:ext uri="{FF2B5EF4-FFF2-40B4-BE49-F238E27FC236}">
                <a16:creationId xmlns:a16="http://schemas.microsoft.com/office/drawing/2014/main" id="{9423803C-66FF-A170-EB5B-D2FEE0D4C537}"/>
              </a:ext>
            </a:extLst>
          </p:cNvPr>
          <p:cNvSpPr/>
          <p:nvPr/>
        </p:nvSpPr>
        <p:spPr>
          <a:xfrm>
            <a:off x="4352167" y="6743768"/>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0F53A235-38C1-1B87-BC4B-1867FA572D9F}"/>
              </a:ext>
            </a:extLst>
          </p:cNvPr>
          <p:cNvSpPr/>
          <p:nvPr/>
        </p:nvSpPr>
        <p:spPr>
          <a:xfrm>
            <a:off x="5815207" y="7200968"/>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descr="53 errors.">
            <a:extLst>
              <a:ext uri="{FF2B5EF4-FFF2-40B4-BE49-F238E27FC236}">
                <a16:creationId xmlns:a16="http://schemas.microsoft.com/office/drawing/2014/main" id="{F7C36376-10BE-BAAE-2C93-63A19F94F967}"/>
              </a:ext>
            </a:extLst>
          </p:cNvPr>
          <p:cNvSpPr/>
          <p:nvPr/>
        </p:nvSpPr>
        <p:spPr>
          <a:xfrm>
            <a:off x="4827655" y="5299016"/>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descr="53 errors.">
            <a:extLst>
              <a:ext uri="{FF2B5EF4-FFF2-40B4-BE49-F238E27FC236}">
                <a16:creationId xmlns:a16="http://schemas.microsoft.com/office/drawing/2014/main" id="{8E799844-E991-2F68-8AD8-D3D6B7253726}"/>
              </a:ext>
            </a:extLst>
          </p:cNvPr>
          <p:cNvSpPr/>
          <p:nvPr/>
        </p:nvSpPr>
        <p:spPr>
          <a:xfrm>
            <a:off x="5156839" y="5939096"/>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descr="53 errors.">
            <a:extLst>
              <a:ext uri="{FF2B5EF4-FFF2-40B4-BE49-F238E27FC236}">
                <a16:creationId xmlns:a16="http://schemas.microsoft.com/office/drawing/2014/main" id="{86B7EA2D-D14D-CBC1-2028-07976DB5506C}"/>
              </a:ext>
            </a:extLst>
          </p:cNvPr>
          <p:cNvSpPr/>
          <p:nvPr/>
        </p:nvSpPr>
        <p:spPr>
          <a:xfrm>
            <a:off x="5266567" y="5280728"/>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descr="53 errors.">
            <a:extLst>
              <a:ext uri="{FF2B5EF4-FFF2-40B4-BE49-F238E27FC236}">
                <a16:creationId xmlns:a16="http://schemas.microsoft.com/office/drawing/2014/main" id="{6F00999F-5DC5-358F-9962-E9982AFFEB5B}"/>
              </a:ext>
            </a:extLst>
          </p:cNvPr>
          <p:cNvSpPr/>
          <p:nvPr/>
        </p:nvSpPr>
        <p:spPr>
          <a:xfrm>
            <a:off x="5156839" y="4658936"/>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descr="53 errors.">
            <a:extLst>
              <a:ext uri="{FF2B5EF4-FFF2-40B4-BE49-F238E27FC236}">
                <a16:creationId xmlns:a16="http://schemas.microsoft.com/office/drawing/2014/main" id="{70725ABD-2C23-58C9-E3F8-EDF10B9D3AFE}"/>
              </a:ext>
            </a:extLst>
          </p:cNvPr>
          <p:cNvSpPr/>
          <p:nvPr/>
        </p:nvSpPr>
        <p:spPr>
          <a:xfrm>
            <a:off x="5723767" y="423831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descr="53 errors.">
            <a:extLst>
              <a:ext uri="{FF2B5EF4-FFF2-40B4-BE49-F238E27FC236}">
                <a16:creationId xmlns:a16="http://schemas.microsoft.com/office/drawing/2014/main" id="{39072BC0-E6C9-ED08-D982-F5432E83BFF4}"/>
              </a:ext>
            </a:extLst>
          </p:cNvPr>
          <p:cNvSpPr/>
          <p:nvPr/>
        </p:nvSpPr>
        <p:spPr>
          <a:xfrm>
            <a:off x="5742055" y="5006408"/>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descr="53 errors.">
            <a:extLst>
              <a:ext uri="{FF2B5EF4-FFF2-40B4-BE49-F238E27FC236}">
                <a16:creationId xmlns:a16="http://schemas.microsoft.com/office/drawing/2014/main" id="{663B5AFA-F4C7-99E9-0705-0B370BD07AFF}"/>
              </a:ext>
            </a:extLst>
          </p:cNvPr>
          <p:cNvSpPr/>
          <p:nvPr/>
        </p:nvSpPr>
        <p:spPr>
          <a:xfrm>
            <a:off x="5998087" y="5445320"/>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descr="53 errors.">
            <a:extLst>
              <a:ext uri="{FF2B5EF4-FFF2-40B4-BE49-F238E27FC236}">
                <a16:creationId xmlns:a16="http://schemas.microsoft.com/office/drawing/2014/main" id="{C7C16FC8-D175-2AC1-E469-BC638740010B}"/>
              </a:ext>
            </a:extLst>
          </p:cNvPr>
          <p:cNvSpPr/>
          <p:nvPr/>
        </p:nvSpPr>
        <p:spPr>
          <a:xfrm>
            <a:off x="5851783" y="615855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99234A1F-7C20-0EB7-DDDA-BA651B5BEDD0}"/>
              </a:ext>
            </a:extLst>
          </p:cNvPr>
          <p:cNvSpPr/>
          <p:nvPr/>
        </p:nvSpPr>
        <p:spPr>
          <a:xfrm>
            <a:off x="6510151" y="650602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9C6F2ABD-B9C3-FE6D-755F-8727CCBD7AEE}"/>
              </a:ext>
            </a:extLst>
          </p:cNvPr>
          <p:cNvSpPr/>
          <p:nvPr/>
        </p:nvSpPr>
        <p:spPr>
          <a:xfrm>
            <a:off x="7003927" y="604882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DFF721A-320E-4187-FDD4-E891B71245D4}"/>
              </a:ext>
            </a:extLst>
          </p:cNvPr>
          <p:cNvSpPr/>
          <p:nvPr/>
        </p:nvSpPr>
        <p:spPr>
          <a:xfrm>
            <a:off x="6711319" y="5536760"/>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E9C7D38A-6822-72F5-E9DE-C1074D24CC3C}"/>
              </a:ext>
            </a:extLst>
          </p:cNvPr>
          <p:cNvSpPr/>
          <p:nvPr/>
        </p:nvSpPr>
        <p:spPr>
          <a:xfrm>
            <a:off x="6674743" y="513442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3E1CBF8F-BAB9-86BB-8B90-A1145D835B7E}"/>
              </a:ext>
            </a:extLst>
          </p:cNvPr>
          <p:cNvSpPr/>
          <p:nvPr/>
        </p:nvSpPr>
        <p:spPr>
          <a:xfrm>
            <a:off x="6528439" y="4732088"/>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EB1B23A5-E4E6-F44D-9020-9AA0E49C037F}"/>
              </a:ext>
            </a:extLst>
          </p:cNvPr>
          <p:cNvSpPr/>
          <p:nvPr/>
        </p:nvSpPr>
        <p:spPr>
          <a:xfrm>
            <a:off x="6546727" y="4274888"/>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5B0DE3E6-B945-0DB9-2088-2B64B7C5BC3E}"/>
              </a:ext>
            </a:extLst>
          </p:cNvPr>
          <p:cNvSpPr/>
          <p:nvPr/>
        </p:nvSpPr>
        <p:spPr>
          <a:xfrm>
            <a:off x="7150231" y="4384616"/>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D06212C0-0CF5-5138-DE74-F9825746A48E}"/>
              </a:ext>
            </a:extLst>
          </p:cNvPr>
          <p:cNvSpPr/>
          <p:nvPr/>
        </p:nvSpPr>
        <p:spPr>
          <a:xfrm>
            <a:off x="7205095" y="513442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E0A8023A-B760-0B65-2E7D-2B7748112727}"/>
              </a:ext>
            </a:extLst>
          </p:cNvPr>
          <p:cNvSpPr/>
          <p:nvPr/>
        </p:nvSpPr>
        <p:spPr>
          <a:xfrm>
            <a:off x="7387975" y="560991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D544749C-C34A-802A-9586-9E1C99D0207D}"/>
              </a:ext>
            </a:extLst>
          </p:cNvPr>
          <p:cNvSpPr/>
          <p:nvPr/>
        </p:nvSpPr>
        <p:spPr>
          <a:xfrm>
            <a:off x="7369687" y="606711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1D5B027D-8568-8625-A874-E1C09C140629}"/>
              </a:ext>
            </a:extLst>
          </p:cNvPr>
          <p:cNvSpPr/>
          <p:nvPr/>
        </p:nvSpPr>
        <p:spPr>
          <a:xfrm>
            <a:off x="7369687" y="652431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1A71996E-5C37-B00A-C0DB-713C56C27A68}"/>
              </a:ext>
            </a:extLst>
          </p:cNvPr>
          <p:cNvSpPr/>
          <p:nvPr/>
        </p:nvSpPr>
        <p:spPr>
          <a:xfrm>
            <a:off x="7790311" y="652431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descr="53 errors.">
            <a:extLst>
              <a:ext uri="{FF2B5EF4-FFF2-40B4-BE49-F238E27FC236}">
                <a16:creationId xmlns:a16="http://schemas.microsoft.com/office/drawing/2014/main" id="{543A8EFA-DAC9-532E-E348-8A741656B33B}"/>
              </a:ext>
            </a:extLst>
          </p:cNvPr>
          <p:cNvSpPr/>
          <p:nvPr/>
        </p:nvSpPr>
        <p:spPr>
          <a:xfrm>
            <a:off x="8082919" y="6304856"/>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573159B7-C6F9-A48C-5E01-C90BCCB3CA98}"/>
              </a:ext>
            </a:extLst>
          </p:cNvPr>
          <p:cNvSpPr/>
          <p:nvPr/>
        </p:nvSpPr>
        <p:spPr>
          <a:xfrm>
            <a:off x="8448679" y="632314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6E6B7C4A-0AE1-B9D9-A0FE-E004FCA831F9}"/>
              </a:ext>
            </a:extLst>
          </p:cNvPr>
          <p:cNvSpPr/>
          <p:nvPr/>
        </p:nvSpPr>
        <p:spPr>
          <a:xfrm>
            <a:off x="8722999" y="687178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95660581-6F6A-F9C4-5A08-34637EA3F753}"/>
              </a:ext>
            </a:extLst>
          </p:cNvPr>
          <p:cNvSpPr/>
          <p:nvPr/>
        </p:nvSpPr>
        <p:spPr>
          <a:xfrm>
            <a:off x="8759575" y="606711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30859E14-DA6E-3C7A-43AC-79F48E3CE4ED}"/>
              </a:ext>
            </a:extLst>
          </p:cNvPr>
          <p:cNvSpPr/>
          <p:nvPr/>
        </p:nvSpPr>
        <p:spPr>
          <a:xfrm>
            <a:off x="8997319" y="577450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25312543-093C-0ADB-127F-3349CB9F687A}"/>
              </a:ext>
            </a:extLst>
          </p:cNvPr>
          <p:cNvSpPr/>
          <p:nvPr/>
        </p:nvSpPr>
        <p:spPr>
          <a:xfrm>
            <a:off x="8905879" y="5481896"/>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4B9C33C8-DE4E-8DBF-5792-FEB1C95B7980}"/>
              </a:ext>
            </a:extLst>
          </p:cNvPr>
          <p:cNvSpPr/>
          <p:nvPr/>
        </p:nvSpPr>
        <p:spPr>
          <a:xfrm>
            <a:off x="9655687" y="5536760"/>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C8B12EE6-B694-D996-C19F-3AB1EB14ACC1}"/>
              </a:ext>
            </a:extLst>
          </p:cNvPr>
          <p:cNvSpPr/>
          <p:nvPr/>
        </p:nvSpPr>
        <p:spPr>
          <a:xfrm>
            <a:off x="8979031" y="5299016"/>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DE06F983-A3A9-A1AE-5AE3-350C0D4D96C7}"/>
              </a:ext>
            </a:extLst>
          </p:cNvPr>
          <p:cNvSpPr/>
          <p:nvPr/>
        </p:nvSpPr>
        <p:spPr>
          <a:xfrm>
            <a:off x="9289927" y="531730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1607B766-AA2F-75E6-84BC-00079B867E8D}"/>
              </a:ext>
            </a:extLst>
          </p:cNvPr>
          <p:cNvSpPr/>
          <p:nvPr/>
        </p:nvSpPr>
        <p:spPr>
          <a:xfrm>
            <a:off x="9235063" y="506127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A9792B58-0A69-8FDA-218A-BFD600D1350B}"/>
              </a:ext>
            </a:extLst>
          </p:cNvPr>
          <p:cNvSpPr/>
          <p:nvPr/>
        </p:nvSpPr>
        <p:spPr>
          <a:xfrm>
            <a:off x="8777863" y="504298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9EA7348D-63AF-D743-8499-5E542B2F14C1}"/>
              </a:ext>
            </a:extLst>
          </p:cNvPr>
          <p:cNvSpPr/>
          <p:nvPr/>
        </p:nvSpPr>
        <p:spPr>
          <a:xfrm>
            <a:off x="8979031" y="469551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EC48B992-417A-974E-BDC2-6CCA844BAB94}"/>
              </a:ext>
            </a:extLst>
          </p:cNvPr>
          <p:cNvSpPr/>
          <p:nvPr/>
        </p:nvSpPr>
        <p:spPr>
          <a:xfrm>
            <a:off x="9271639" y="4896680"/>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27F96267-B5AC-B170-59B6-D125134A95DA}"/>
              </a:ext>
            </a:extLst>
          </p:cNvPr>
          <p:cNvSpPr/>
          <p:nvPr/>
        </p:nvSpPr>
        <p:spPr>
          <a:xfrm>
            <a:off x="9491095" y="4896680"/>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5C338810-95E7-C5C6-14A1-63AAF421FC02}"/>
              </a:ext>
            </a:extLst>
          </p:cNvPr>
          <p:cNvSpPr/>
          <p:nvPr/>
        </p:nvSpPr>
        <p:spPr>
          <a:xfrm>
            <a:off x="9417943" y="469551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36C4046B-1C94-1A3F-C33E-9D652A78E544}"/>
              </a:ext>
            </a:extLst>
          </p:cNvPr>
          <p:cNvSpPr/>
          <p:nvPr/>
        </p:nvSpPr>
        <p:spPr>
          <a:xfrm>
            <a:off x="9381367" y="4567496"/>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6E51687-EAA8-ED59-DB3C-6B73A86256F8}"/>
              </a:ext>
            </a:extLst>
          </p:cNvPr>
          <p:cNvSpPr/>
          <p:nvPr/>
        </p:nvSpPr>
        <p:spPr>
          <a:xfrm>
            <a:off x="9198487" y="4457768"/>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000D9015-C71D-2DCE-9B0D-8CF4F6E5AE98}"/>
              </a:ext>
            </a:extLst>
          </p:cNvPr>
          <p:cNvSpPr/>
          <p:nvPr/>
        </p:nvSpPr>
        <p:spPr>
          <a:xfrm>
            <a:off x="9582535" y="423831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2CD4D92D-DBB4-81DE-8B3C-7135538F6309}"/>
              </a:ext>
            </a:extLst>
          </p:cNvPr>
          <p:cNvSpPr/>
          <p:nvPr/>
        </p:nvSpPr>
        <p:spPr>
          <a:xfrm>
            <a:off x="8302375" y="524415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B31A9933-857A-BF52-DE10-531A8A561F4B}"/>
              </a:ext>
            </a:extLst>
          </p:cNvPr>
          <p:cNvSpPr/>
          <p:nvPr/>
        </p:nvSpPr>
        <p:spPr>
          <a:xfrm>
            <a:off x="8649847" y="5427032"/>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04F1DA79-94FB-A4AA-5F53-BC3D0D60683A}"/>
              </a:ext>
            </a:extLst>
          </p:cNvPr>
          <p:cNvSpPr/>
          <p:nvPr/>
        </p:nvSpPr>
        <p:spPr>
          <a:xfrm>
            <a:off x="8192647" y="5628200"/>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7A2EDA71-DD0D-7A29-21CE-135331679AE9}"/>
              </a:ext>
            </a:extLst>
          </p:cNvPr>
          <p:cNvSpPr/>
          <p:nvPr/>
        </p:nvSpPr>
        <p:spPr>
          <a:xfrm>
            <a:off x="8101207" y="5902520"/>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56ECCC95-269C-25BA-5881-FA1813B9D4C7}"/>
              </a:ext>
            </a:extLst>
          </p:cNvPr>
          <p:cNvSpPr/>
          <p:nvPr/>
        </p:nvSpPr>
        <p:spPr>
          <a:xfrm>
            <a:off x="7717159" y="531730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6BCED219-DF4C-9C84-1918-138E5E564517}"/>
              </a:ext>
            </a:extLst>
          </p:cNvPr>
          <p:cNvSpPr/>
          <p:nvPr/>
        </p:nvSpPr>
        <p:spPr>
          <a:xfrm>
            <a:off x="8156071" y="4677224"/>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B877CC76-1484-8EA8-113D-25C84C0471A9}"/>
              </a:ext>
            </a:extLst>
          </p:cNvPr>
          <p:cNvSpPr/>
          <p:nvPr/>
        </p:nvSpPr>
        <p:spPr>
          <a:xfrm>
            <a:off x="7534279" y="4732088"/>
            <a:ext cx="389745" cy="389745"/>
          </a:xfrm>
          <a:prstGeom prst="ellipse">
            <a:avLst/>
          </a:prstGeom>
          <a:solidFill>
            <a:srgbClr val="000000">
              <a:alpha val="24691"/>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E1308492-373D-691D-42E4-DD37FE84E078}"/>
              </a:ext>
            </a:extLst>
          </p:cNvPr>
          <p:cNvSpPr/>
          <p:nvPr/>
        </p:nvSpPr>
        <p:spPr>
          <a:xfrm>
            <a:off x="6797144" y="326669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Oval 58" descr="53 errors.">
            <a:extLst>
              <a:ext uri="{FF2B5EF4-FFF2-40B4-BE49-F238E27FC236}">
                <a16:creationId xmlns:a16="http://schemas.microsoft.com/office/drawing/2014/main" id="{86F37B7D-CDE8-AD79-AAA9-C6225A8C3CAB}"/>
              </a:ext>
            </a:extLst>
          </p:cNvPr>
          <p:cNvSpPr/>
          <p:nvPr/>
        </p:nvSpPr>
        <p:spPr>
          <a:xfrm>
            <a:off x="7418936" y="32484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Oval 59" descr="53 errors.">
            <a:extLst>
              <a:ext uri="{FF2B5EF4-FFF2-40B4-BE49-F238E27FC236}">
                <a16:creationId xmlns:a16="http://schemas.microsoft.com/office/drawing/2014/main" id="{536496D9-EF95-6FAB-C0A8-C59528BD06E8}"/>
              </a:ext>
            </a:extLst>
          </p:cNvPr>
          <p:cNvSpPr/>
          <p:nvPr/>
        </p:nvSpPr>
        <p:spPr>
          <a:xfrm>
            <a:off x="5608424" y="25168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15" name="Picture 11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3956029C-A632-9476-59A2-8F4E5AC48538}"/>
              </a:ext>
            </a:extLst>
          </p:cNvPr>
          <p:cNvPicPr>
            <a:picLocks noChangeAspect="1"/>
          </p:cNvPicPr>
          <p:nvPr/>
        </p:nvPicPr>
        <p:blipFill>
          <a:blip r:embed="rId2"/>
          <a:stretch>
            <a:fillRect/>
          </a:stretch>
        </p:blipFill>
        <p:spPr>
          <a:xfrm>
            <a:off x="14217665" y="1948228"/>
            <a:ext cx="7407147" cy="5643192"/>
          </a:xfrm>
          <a:prstGeom prst="rect">
            <a:avLst/>
          </a:prstGeom>
        </p:spPr>
      </p:pic>
      <p:sp>
        <p:nvSpPr>
          <p:cNvPr id="117" name="Oval 116">
            <a:extLst>
              <a:ext uri="{FF2B5EF4-FFF2-40B4-BE49-F238E27FC236}">
                <a16:creationId xmlns:a16="http://schemas.microsoft.com/office/drawing/2014/main" id="{5A8B9717-23BD-CD5A-A4A9-58CD56AE59A3}"/>
              </a:ext>
            </a:extLst>
          </p:cNvPr>
          <p:cNvSpPr/>
          <p:nvPr/>
        </p:nvSpPr>
        <p:spPr>
          <a:xfrm>
            <a:off x="15947127" y="4313290"/>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8866EF48-6B6A-B1CC-AF65-DAC28896DB9F}"/>
              </a:ext>
            </a:extLst>
          </p:cNvPr>
          <p:cNvSpPr/>
          <p:nvPr/>
        </p:nvSpPr>
        <p:spPr>
          <a:xfrm>
            <a:off x="16336872" y="3742870"/>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2E3E8321-42F0-133F-E2ED-C050003BF045}"/>
              </a:ext>
            </a:extLst>
          </p:cNvPr>
          <p:cNvSpPr/>
          <p:nvPr/>
        </p:nvSpPr>
        <p:spPr>
          <a:xfrm>
            <a:off x="14175826" y="56364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F94DD0EA-1E94-053E-272D-522567C4C335}"/>
              </a:ext>
            </a:extLst>
          </p:cNvPr>
          <p:cNvSpPr/>
          <p:nvPr/>
        </p:nvSpPr>
        <p:spPr>
          <a:xfrm>
            <a:off x="14175826" y="627285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ABA915E2-CE06-3FC0-4CF6-DBB4DBB10CFA}"/>
              </a:ext>
            </a:extLst>
          </p:cNvPr>
          <p:cNvSpPr/>
          <p:nvPr/>
        </p:nvSpPr>
        <p:spPr>
          <a:xfrm>
            <a:off x="14217664" y="428264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B4371330-8595-3176-03D2-28D74C58B705}"/>
              </a:ext>
            </a:extLst>
          </p:cNvPr>
          <p:cNvSpPr/>
          <p:nvPr/>
        </p:nvSpPr>
        <p:spPr>
          <a:xfrm>
            <a:off x="14217663" y="48366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4EC66EA9-BDCE-0C74-7364-7E725FFF0916}"/>
              </a:ext>
            </a:extLst>
          </p:cNvPr>
          <p:cNvSpPr/>
          <p:nvPr/>
        </p:nvSpPr>
        <p:spPr>
          <a:xfrm>
            <a:off x="15644127" y="4818325"/>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CF12B9BE-6602-1AC2-A283-DE12320A7872}"/>
              </a:ext>
            </a:extLst>
          </p:cNvPr>
          <p:cNvSpPr/>
          <p:nvPr/>
        </p:nvSpPr>
        <p:spPr>
          <a:xfrm>
            <a:off x="15790431" y="6573973"/>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828CD8C0-CF4F-B4B5-4E45-6E5D786A97EE}"/>
              </a:ext>
            </a:extLst>
          </p:cNvPr>
          <p:cNvSpPr/>
          <p:nvPr/>
        </p:nvSpPr>
        <p:spPr>
          <a:xfrm>
            <a:off x="17253471" y="7031173"/>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6EBBAB57-12E4-8B5A-4D72-FC86B7434ADC}"/>
              </a:ext>
            </a:extLst>
          </p:cNvPr>
          <p:cNvSpPr/>
          <p:nvPr/>
        </p:nvSpPr>
        <p:spPr>
          <a:xfrm>
            <a:off x="16265919" y="5129221"/>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239AB9FA-B243-AA25-AF75-B1D431162704}"/>
              </a:ext>
            </a:extLst>
          </p:cNvPr>
          <p:cNvSpPr/>
          <p:nvPr/>
        </p:nvSpPr>
        <p:spPr>
          <a:xfrm>
            <a:off x="16595103" y="5769301"/>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BFA2282F-4C42-EBB3-9286-95711220EF30}"/>
              </a:ext>
            </a:extLst>
          </p:cNvPr>
          <p:cNvSpPr/>
          <p:nvPr/>
        </p:nvSpPr>
        <p:spPr>
          <a:xfrm>
            <a:off x="16704831" y="5110933"/>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72FA7D26-BFCF-FA87-3E75-54A57EE6C20F}"/>
              </a:ext>
            </a:extLst>
          </p:cNvPr>
          <p:cNvSpPr/>
          <p:nvPr/>
        </p:nvSpPr>
        <p:spPr>
          <a:xfrm>
            <a:off x="16595103" y="4489141"/>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773BFA02-1154-2B0E-89CD-B37DB721E0C9}"/>
              </a:ext>
            </a:extLst>
          </p:cNvPr>
          <p:cNvSpPr/>
          <p:nvPr/>
        </p:nvSpPr>
        <p:spPr>
          <a:xfrm>
            <a:off x="17162031" y="406851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8D8FE2BC-02CD-8E28-EB1B-209BD3FEB983}"/>
              </a:ext>
            </a:extLst>
          </p:cNvPr>
          <p:cNvSpPr/>
          <p:nvPr/>
        </p:nvSpPr>
        <p:spPr>
          <a:xfrm>
            <a:off x="17180319" y="4836613"/>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Oval 131">
            <a:extLst>
              <a:ext uri="{FF2B5EF4-FFF2-40B4-BE49-F238E27FC236}">
                <a16:creationId xmlns:a16="http://schemas.microsoft.com/office/drawing/2014/main" id="{772B0598-C4F1-76E1-73B5-FC8C1269D7BF}"/>
              </a:ext>
            </a:extLst>
          </p:cNvPr>
          <p:cNvSpPr/>
          <p:nvPr/>
        </p:nvSpPr>
        <p:spPr>
          <a:xfrm>
            <a:off x="17436351" y="5275525"/>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Oval 132">
            <a:extLst>
              <a:ext uri="{FF2B5EF4-FFF2-40B4-BE49-F238E27FC236}">
                <a16:creationId xmlns:a16="http://schemas.microsoft.com/office/drawing/2014/main" id="{5149B334-A669-8F9F-9C42-7300F39B0B51}"/>
              </a:ext>
            </a:extLst>
          </p:cNvPr>
          <p:cNvSpPr/>
          <p:nvPr/>
        </p:nvSpPr>
        <p:spPr>
          <a:xfrm>
            <a:off x="17290047" y="598875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Oval 133">
            <a:extLst>
              <a:ext uri="{FF2B5EF4-FFF2-40B4-BE49-F238E27FC236}">
                <a16:creationId xmlns:a16="http://schemas.microsoft.com/office/drawing/2014/main" id="{6E5E3D6D-CE4B-51AB-A0E8-D4C8C096345A}"/>
              </a:ext>
            </a:extLst>
          </p:cNvPr>
          <p:cNvSpPr/>
          <p:nvPr/>
        </p:nvSpPr>
        <p:spPr>
          <a:xfrm>
            <a:off x="17948415" y="633622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Oval 134">
            <a:extLst>
              <a:ext uri="{FF2B5EF4-FFF2-40B4-BE49-F238E27FC236}">
                <a16:creationId xmlns:a16="http://schemas.microsoft.com/office/drawing/2014/main" id="{BD511890-E9C9-D5B6-E640-50411EE0EBF7}"/>
              </a:ext>
            </a:extLst>
          </p:cNvPr>
          <p:cNvSpPr/>
          <p:nvPr/>
        </p:nvSpPr>
        <p:spPr>
          <a:xfrm>
            <a:off x="18442191" y="587902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Oval 135">
            <a:extLst>
              <a:ext uri="{FF2B5EF4-FFF2-40B4-BE49-F238E27FC236}">
                <a16:creationId xmlns:a16="http://schemas.microsoft.com/office/drawing/2014/main" id="{50E5BEF8-3187-3460-C020-A6D37CEFE82A}"/>
              </a:ext>
            </a:extLst>
          </p:cNvPr>
          <p:cNvSpPr/>
          <p:nvPr/>
        </p:nvSpPr>
        <p:spPr>
          <a:xfrm>
            <a:off x="18149583" y="5366965"/>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Oval 136">
            <a:extLst>
              <a:ext uri="{FF2B5EF4-FFF2-40B4-BE49-F238E27FC236}">
                <a16:creationId xmlns:a16="http://schemas.microsoft.com/office/drawing/2014/main" id="{9E6DDDF7-414D-B171-3B57-2BC854631976}"/>
              </a:ext>
            </a:extLst>
          </p:cNvPr>
          <p:cNvSpPr/>
          <p:nvPr/>
        </p:nvSpPr>
        <p:spPr>
          <a:xfrm>
            <a:off x="18113007" y="496462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Oval 137">
            <a:extLst>
              <a:ext uri="{FF2B5EF4-FFF2-40B4-BE49-F238E27FC236}">
                <a16:creationId xmlns:a16="http://schemas.microsoft.com/office/drawing/2014/main" id="{33FB1320-129D-9857-00C9-BF4DB95BBFAB}"/>
              </a:ext>
            </a:extLst>
          </p:cNvPr>
          <p:cNvSpPr/>
          <p:nvPr/>
        </p:nvSpPr>
        <p:spPr>
          <a:xfrm>
            <a:off x="17966703" y="4562293"/>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Oval 138">
            <a:extLst>
              <a:ext uri="{FF2B5EF4-FFF2-40B4-BE49-F238E27FC236}">
                <a16:creationId xmlns:a16="http://schemas.microsoft.com/office/drawing/2014/main" id="{F4B60603-66B3-6BD3-7EF4-422FC9C6DEE5}"/>
              </a:ext>
            </a:extLst>
          </p:cNvPr>
          <p:cNvSpPr/>
          <p:nvPr/>
        </p:nvSpPr>
        <p:spPr>
          <a:xfrm>
            <a:off x="17984991" y="4105093"/>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Oval 139">
            <a:extLst>
              <a:ext uri="{FF2B5EF4-FFF2-40B4-BE49-F238E27FC236}">
                <a16:creationId xmlns:a16="http://schemas.microsoft.com/office/drawing/2014/main" id="{A303BDC9-3777-5FC3-9FFD-C86FAE59CD06}"/>
              </a:ext>
            </a:extLst>
          </p:cNvPr>
          <p:cNvSpPr/>
          <p:nvPr/>
        </p:nvSpPr>
        <p:spPr>
          <a:xfrm>
            <a:off x="18588495" y="4214821"/>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Oval 140">
            <a:extLst>
              <a:ext uri="{FF2B5EF4-FFF2-40B4-BE49-F238E27FC236}">
                <a16:creationId xmlns:a16="http://schemas.microsoft.com/office/drawing/2014/main" id="{A44232C5-8B00-308F-BBBA-50BDB36047ED}"/>
              </a:ext>
            </a:extLst>
          </p:cNvPr>
          <p:cNvSpPr/>
          <p:nvPr/>
        </p:nvSpPr>
        <p:spPr>
          <a:xfrm>
            <a:off x="18643359" y="496462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Oval 141">
            <a:extLst>
              <a:ext uri="{FF2B5EF4-FFF2-40B4-BE49-F238E27FC236}">
                <a16:creationId xmlns:a16="http://schemas.microsoft.com/office/drawing/2014/main" id="{68E129C4-7CCF-4379-5886-E9D1F40B23A5}"/>
              </a:ext>
            </a:extLst>
          </p:cNvPr>
          <p:cNvSpPr/>
          <p:nvPr/>
        </p:nvSpPr>
        <p:spPr>
          <a:xfrm>
            <a:off x="18826239" y="544011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Oval 142">
            <a:extLst>
              <a:ext uri="{FF2B5EF4-FFF2-40B4-BE49-F238E27FC236}">
                <a16:creationId xmlns:a16="http://schemas.microsoft.com/office/drawing/2014/main" id="{E73D38B0-052C-4931-F45B-CAE0166EF13B}"/>
              </a:ext>
            </a:extLst>
          </p:cNvPr>
          <p:cNvSpPr/>
          <p:nvPr/>
        </p:nvSpPr>
        <p:spPr>
          <a:xfrm>
            <a:off x="18807951" y="589731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Oval 143">
            <a:extLst>
              <a:ext uri="{FF2B5EF4-FFF2-40B4-BE49-F238E27FC236}">
                <a16:creationId xmlns:a16="http://schemas.microsoft.com/office/drawing/2014/main" id="{B1DD0954-A423-394C-745C-F3CC2B5BCA1A}"/>
              </a:ext>
            </a:extLst>
          </p:cNvPr>
          <p:cNvSpPr/>
          <p:nvPr/>
        </p:nvSpPr>
        <p:spPr>
          <a:xfrm>
            <a:off x="18807951" y="635451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Oval 144">
            <a:extLst>
              <a:ext uri="{FF2B5EF4-FFF2-40B4-BE49-F238E27FC236}">
                <a16:creationId xmlns:a16="http://schemas.microsoft.com/office/drawing/2014/main" id="{7D5F78B4-89A4-F285-6F83-BC691562E93C}"/>
              </a:ext>
            </a:extLst>
          </p:cNvPr>
          <p:cNvSpPr/>
          <p:nvPr/>
        </p:nvSpPr>
        <p:spPr>
          <a:xfrm>
            <a:off x="19228575" y="635451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Oval 145">
            <a:extLst>
              <a:ext uri="{FF2B5EF4-FFF2-40B4-BE49-F238E27FC236}">
                <a16:creationId xmlns:a16="http://schemas.microsoft.com/office/drawing/2014/main" id="{9D373334-8477-60E7-E5ED-DE45FEAF58E0}"/>
              </a:ext>
            </a:extLst>
          </p:cNvPr>
          <p:cNvSpPr/>
          <p:nvPr/>
        </p:nvSpPr>
        <p:spPr>
          <a:xfrm>
            <a:off x="19521183" y="6135061"/>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Oval 146">
            <a:extLst>
              <a:ext uri="{FF2B5EF4-FFF2-40B4-BE49-F238E27FC236}">
                <a16:creationId xmlns:a16="http://schemas.microsoft.com/office/drawing/2014/main" id="{875DEF48-4E2B-7557-5D64-4CF2FED8062A}"/>
              </a:ext>
            </a:extLst>
          </p:cNvPr>
          <p:cNvSpPr/>
          <p:nvPr/>
        </p:nvSpPr>
        <p:spPr>
          <a:xfrm>
            <a:off x="19886943" y="615334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Oval 147">
            <a:extLst>
              <a:ext uri="{FF2B5EF4-FFF2-40B4-BE49-F238E27FC236}">
                <a16:creationId xmlns:a16="http://schemas.microsoft.com/office/drawing/2014/main" id="{723987DC-7623-A301-81D8-90C28E840495}"/>
              </a:ext>
            </a:extLst>
          </p:cNvPr>
          <p:cNvSpPr/>
          <p:nvPr/>
        </p:nvSpPr>
        <p:spPr>
          <a:xfrm>
            <a:off x="20161263" y="670198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Oval 148">
            <a:extLst>
              <a:ext uri="{FF2B5EF4-FFF2-40B4-BE49-F238E27FC236}">
                <a16:creationId xmlns:a16="http://schemas.microsoft.com/office/drawing/2014/main" id="{E011CA04-5434-01A1-0DBE-06B05DF7D4E0}"/>
              </a:ext>
            </a:extLst>
          </p:cNvPr>
          <p:cNvSpPr/>
          <p:nvPr/>
        </p:nvSpPr>
        <p:spPr>
          <a:xfrm>
            <a:off x="20197839" y="589731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Oval 149">
            <a:extLst>
              <a:ext uri="{FF2B5EF4-FFF2-40B4-BE49-F238E27FC236}">
                <a16:creationId xmlns:a16="http://schemas.microsoft.com/office/drawing/2014/main" id="{E4FEF4DF-6207-3D9A-64EB-585CCA6789DE}"/>
              </a:ext>
            </a:extLst>
          </p:cNvPr>
          <p:cNvSpPr/>
          <p:nvPr/>
        </p:nvSpPr>
        <p:spPr>
          <a:xfrm>
            <a:off x="20435583" y="560470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Oval 150">
            <a:extLst>
              <a:ext uri="{FF2B5EF4-FFF2-40B4-BE49-F238E27FC236}">
                <a16:creationId xmlns:a16="http://schemas.microsoft.com/office/drawing/2014/main" id="{0A43D738-3102-A9DA-44CC-447AE05B586E}"/>
              </a:ext>
            </a:extLst>
          </p:cNvPr>
          <p:cNvSpPr/>
          <p:nvPr/>
        </p:nvSpPr>
        <p:spPr>
          <a:xfrm>
            <a:off x="20344143" y="5312101"/>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Oval 151">
            <a:extLst>
              <a:ext uri="{FF2B5EF4-FFF2-40B4-BE49-F238E27FC236}">
                <a16:creationId xmlns:a16="http://schemas.microsoft.com/office/drawing/2014/main" id="{E1A8A912-E142-C355-E21B-AB3FAA771E54}"/>
              </a:ext>
            </a:extLst>
          </p:cNvPr>
          <p:cNvSpPr/>
          <p:nvPr/>
        </p:nvSpPr>
        <p:spPr>
          <a:xfrm>
            <a:off x="21093951" y="5366965"/>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Oval 152">
            <a:extLst>
              <a:ext uri="{FF2B5EF4-FFF2-40B4-BE49-F238E27FC236}">
                <a16:creationId xmlns:a16="http://schemas.microsoft.com/office/drawing/2014/main" id="{E6AF8A44-1523-958E-D5C8-62F97D054292}"/>
              </a:ext>
            </a:extLst>
          </p:cNvPr>
          <p:cNvSpPr/>
          <p:nvPr/>
        </p:nvSpPr>
        <p:spPr>
          <a:xfrm>
            <a:off x="20417295" y="5129221"/>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Oval 153">
            <a:extLst>
              <a:ext uri="{FF2B5EF4-FFF2-40B4-BE49-F238E27FC236}">
                <a16:creationId xmlns:a16="http://schemas.microsoft.com/office/drawing/2014/main" id="{74916156-ABA4-789E-0F2C-D0BD1CF7FE01}"/>
              </a:ext>
            </a:extLst>
          </p:cNvPr>
          <p:cNvSpPr/>
          <p:nvPr/>
        </p:nvSpPr>
        <p:spPr>
          <a:xfrm>
            <a:off x="20728191" y="514750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Oval 154">
            <a:extLst>
              <a:ext uri="{FF2B5EF4-FFF2-40B4-BE49-F238E27FC236}">
                <a16:creationId xmlns:a16="http://schemas.microsoft.com/office/drawing/2014/main" id="{77A72E89-8216-DE25-55D9-1F1E22F44E73}"/>
              </a:ext>
            </a:extLst>
          </p:cNvPr>
          <p:cNvSpPr/>
          <p:nvPr/>
        </p:nvSpPr>
        <p:spPr>
          <a:xfrm>
            <a:off x="20673327" y="489147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Oval 155">
            <a:extLst>
              <a:ext uri="{FF2B5EF4-FFF2-40B4-BE49-F238E27FC236}">
                <a16:creationId xmlns:a16="http://schemas.microsoft.com/office/drawing/2014/main" id="{BB029F21-CFA6-589C-6E25-F0041ECC3615}"/>
              </a:ext>
            </a:extLst>
          </p:cNvPr>
          <p:cNvSpPr/>
          <p:nvPr/>
        </p:nvSpPr>
        <p:spPr>
          <a:xfrm>
            <a:off x="20216127" y="487318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Oval 156">
            <a:extLst>
              <a:ext uri="{FF2B5EF4-FFF2-40B4-BE49-F238E27FC236}">
                <a16:creationId xmlns:a16="http://schemas.microsoft.com/office/drawing/2014/main" id="{E2276DB2-A4EC-94C4-F92E-971BC909DE52}"/>
              </a:ext>
            </a:extLst>
          </p:cNvPr>
          <p:cNvSpPr/>
          <p:nvPr/>
        </p:nvSpPr>
        <p:spPr>
          <a:xfrm>
            <a:off x="20417295" y="452571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Oval 157">
            <a:extLst>
              <a:ext uri="{FF2B5EF4-FFF2-40B4-BE49-F238E27FC236}">
                <a16:creationId xmlns:a16="http://schemas.microsoft.com/office/drawing/2014/main" id="{CFF66943-7625-89AF-F680-75B60D55B6CD}"/>
              </a:ext>
            </a:extLst>
          </p:cNvPr>
          <p:cNvSpPr/>
          <p:nvPr/>
        </p:nvSpPr>
        <p:spPr>
          <a:xfrm>
            <a:off x="20709903" y="4726885"/>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Oval 158">
            <a:extLst>
              <a:ext uri="{FF2B5EF4-FFF2-40B4-BE49-F238E27FC236}">
                <a16:creationId xmlns:a16="http://schemas.microsoft.com/office/drawing/2014/main" id="{E48E2432-56CA-BCD9-7E07-3D8EB6689748}"/>
              </a:ext>
            </a:extLst>
          </p:cNvPr>
          <p:cNvSpPr/>
          <p:nvPr/>
        </p:nvSpPr>
        <p:spPr>
          <a:xfrm>
            <a:off x="20929359" y="4726885"/>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Oval 159">
            <a:extLst>
              <a:ext uri="{FF2B5EF4-FFF2-40B4-BE49-F238E27FC236}">
                <a16:creationId xmlns:a16="http://schemas.microsoft.com/office/drawing/2014/main" id="{E1D2432A-C314-ED8E-6E79-DD22090A4901}"/>
              </a:ext>
            </a:extLst>
          </p:cNvPr>
          <p:cNvSpPr/>
          <p:nvPr/>
        </p:nvSpPr>
        <p:spPr>
          <a:xfrm>
            <a:off x="20856207" y="452571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Oval 160">
            <a:extLst>
              <a:ext uri="{FF2B5EF4-FFF2-40B4-BE49-F238E27FC236}">
                <a16:creationId xmlns:a16="http://schemas.microsoft.com/office/drawing/2014/main" id="{C35EBE93-7E52-5469-5112-544CA02473FB}"/>
              </a:ext>
            </a:extLst>
          </p:cNvPr>
          <p:cNvSpPr/>
          <p:nvPr/>
        </p:nvSpPr>
        <p:spPr>
          <a:xfrm>
            <a:off x="20819631" y="4397701"/>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Oval 161">
            <a:extLst>
              <a:ext uri="{FF2B5EF4-FFF2-40B4-BE49-F238E27FC236}">
                <a16:creationId xmlns:a16="http://schemas.microsoft.com/office/drawing/2014/main" id="{F2C7FB89-60B8-F50C-328B-7D8DC93D4804}"/>
              </a:ext>
            </a:extLst>
          </p:cNvPr>
          <p:cNvSpPr/>
          <p:nvPr/>
        </p:nvSpPr>
        <p:spPr>
          <a:xfrm>
            <a:off x="20636751" y="4287973"/>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Oval 162">
            <a:extLst>
              <a:ext uri="{FF2B5EF4-FFF2-40B4-BE49-F238E27FC236}">
                <a16:creationId xmlns:a16="http://schemas.microsoft.com/office/drawing/2014/main" id="{542B04D7-4BFF-3C3F-BB6A-5EF93AB1EA54}"/>
              </a:ext>
            </a:extLst>
          </p:cNvPr>
          <p:cNvSpPr/>
          <p:nvPr/>
        </p:nvSpPr>
        <p:spPr>
          <a:xfrm>
            <a:off x="21020799" y="406851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4" name="Oval 163">
            <a:extLst>
              <a:ext uri="{FF2B5EF4-FFF2-40B4-BE49-F238E27FC236}">
                <a16:creationId xmlns:a16="http://schemas.microsoft.com/office/drawing/2014/main" id="{BA4D5A53-6ED8-EBAC-2F40-30295F31A466}"/>
              </a:ext>
            </a:extLst>
          </p:cNvPr>
          <p:cNvSpPr/>
          <p:nvPr/>
        </p:nvSpPr>
        <p:spPr>
          <a:xfrm>
            <a:off x="19740639" y="507435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Oval 164">
            <a:extLst>
              <a:ext uri="{FF2B5EF4-FFF2-40B4-BE49-F238E27FC236}">
                <a16:creationId xmlns:a16="http://schemas.microsoft.com/office/drawing/2014/main" id="{539A2612-D825-9CCC-B8DA-F655E21FE432}"/>
              </a:ext>
            </a:extLst>
          </p:cNvPr>
          <p:cNvSpPr/>
          <p:nvPr/>
        </p:nvSpPr>
        <p:spPr>
          <a:xfrm>
            <a:off x="20088111" y="5257237"/>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Oval 165">
            <a:extLst>
              <a:ext uri="{FF2B5EF4-FFF2-40B4-BE49-F238E27FC236}">
                <a16:creationId xmlns:a16="http://schemas.microsoft.com/office/drawing/2014/main" id="{EBB33577-DDEC-FA8E-B65D-34F2D8517100}"/>
              </a:ext>
            </a:extLst>
          </p:cNvPr>
          <p:cNvSpPr/>
          <p:nvPr/>
        </p:nvSpPr>
        <p:spPr>
          <a:xfrm>
            <a:off x="19630911" y="5458405"/>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Oval 166">
            <a:extLst>
              <a:ext uri="{FF2B5EF4-FFF2-40B4-BE49-F238E27FC236}">
                <a16:creationId xmlns:a16="http://schemas.microsoft.com/office/drawing/2014/main" id="{82F48CD6-D4C1-5AE4-A092-44AAEE5B546A}"/>
              </a:ext>
            </a:extLst>
          </p:cNvPr>
          <p:cNvSpPr/>
          <p:nvPr/>
        </p:nvSpPr>
        <p:spPr>
          <a:xfrm>
            <a:off x="19539471" y="5732725"/>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Oval 167">
            <a:extLst>
              <a:ext uri="{FF2B5EF4-FFF2-40B4-BE49-F238E27FC236}">
                <a16:creationId xmlns:a16="http://schemas.microsoft.com/office/drawing/2014/main" id="{8E28DAAF-7A70-0382-5B1D-2F81D76E2385}"/>
              </a:ext>
            </a:extLst>
          </p:cNvPr>
          <p:cNvSpPr/>
          <p:nvPr/>
        </p:nvSpPr>
        <p:spPr>
          <a:xfrm>
            <a:off x="19155423" y="514750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7308BC70-2D89-DC34-18AF-EC1D3CE35A58}"/>
              </a:ext>
            </a:extLst>
          </p:cNvPr>
          <p:cNvSpPr/>
          <p:nvPr/>
        </p:nvSpPr>
        <p:spPr>
          <a:xfrm>
            <a:off x="19594335" y="4507429"/>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AD0673A8-9508-D64B-BABF-57EC29D40C69}"/>
              </a:ext>
            </a:extLst>
          </p:cNvPr>
          <p:cNvSpPr/>
          <p:nvPr/>
        </p:nvSpPr>
        <p:spPr>
          <a:xfrm>
            <a:off x="18972543" y="4562293"/>
            <a:ext cx="389745" cy="389745"/>
          </a:xfrm>
          <a:prstGeom prst="ellipse">
            <a:avLst/>
          </a:prstGeom>
          <a:solidFill>
            <a:srgbClr val="000000">
              <a:alpha val="25000"/>
            </a:srgbClr>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1" name="Google Shape;499;g10104eaf235_1_87">
            <a:extLst>
              <a:ext uri="{FF2B5EF4-FFF2-40B4-BE49-F238E27FC236}">
                <a16:creationId xmlns:a16="http://schemas.microsoft.com/office/drawing/2014/main" id="{3BDBF96F-9B4B-2A70-ABA2-D7E5E530EE5D}"/>
              </a:ext>
            </a:extLst>
          </p:cNvPr>
          <p:cNvSpPr txBox="1">
            <a:spLocks/>
          </p:cNvSpPr>
          <p:nvPr/>
        </p:nvSpPr>
        <p:spPr>
          <a:xfrm>
            <a:off x="1213362" y="8125149"/>
            <a:ext cx="21741687" cy="392018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sz="8800" dirty="0">
                <a:latin typeface="Helvetica Neue" panose="02000503000000020004" pitchFamily="2" charset="0"/>
                <a:ea typeface="Helvetica Neue" panose="02000503000000020004" pitchFamily="2" charset="0"/>
                <a:cs typeface="Helvetica Neue" panose="02000503000000020004" pitchFamily="2" charset="0"/>
              </a:rPr>
              <a:t>Most research evaluating heuristics measures </a:t>
            </a:r>
            <a:r>
              <a:rPr lang="en-US" sz="8800" i="1" dirty="0">
                <a:latin typeface="Helvetica Neue" panose="02000503000000020004" pitchFamily="2" charset="0"/>
                <a:ea typeface="Helvetica Neue" panose="02000503000000020004" pitchFamily="2" charset="0"/>
                <a:cs typeface="Helvetica Neue" panose="02000503000000020004" pitchFamily="2" charset="0"/>
              </a:rPr>
              <a:t>inter-rater reliability across evaluations</a:t>
            </a:r>
            <a:r>
              <a:rPr lang="en-US" sz="8800" dirty="0">
                <a:latin typeface="Helvetica Neue" panose="02000503000000020004" pitchFamily="2" charset="0"/>
                <a:ea typeface="Helvetica Neue" panose="02000503000000020004" pitchFamily="2" charset="0"/>
                <a:cs typeface="Helvetica Neue" panose="02000503000000020004" pitchFamily="2" charset="0"/>
              </a:rPr>
              <a:t> [1] or the </a:t>
            </a:r>
            <a:r>
              <a:rPr lang="en-US" sz="8800" i="1" dirty="0">
                <a:latin typeface="Helvetica Neue" panose="02000503000000020004" pitchFamily="2" charset="0"/>
                <a:ea typeface="Helvetica Neue" panose="02000503000000020004" pitchFamily="2" charset="0"/>
                <a:cs typeface="Helvetica Neue" panose="02000503000000020004" pitchFamily="2" charset="0"/>
              </a:rPr>
              <a:t>effectiveness of the outcomes </a:t>
            </a:r>
            <a:r>
              <a:rPr lang="en-US" sz="8800" dirty="0">
                <a:latin typeface="Helvetica Neue" panose="02000503000000020004" pitchFamily="2" charset="0"/>
                <a:ea typeface="Helvetica Neue" panose="02000503000000020004" pitchFamily="2" charset="0"/>
                <a:cs typeface="Helvetica Neue" panose="02000503000000020004" pitchFamily="2" charset="0"/>
              </a:rPr>
              <a:t>[2].</a:t>
            </a:r>
          </a:p>
        </p:txBody>
      </p:sp>
      <p:sp>
        <p:nvSpPr>
          <p:cNvPr id="10" name="Text Placeholder 3">
            <a:extLst>
              <a:ext uri="{FF2B5EF4-FFF2-40B4-BE49-F238E27FC236}">
                <a16:creationId xmlns:a16="http://schemas.microsoft.com/office/drawing/2014/main" id="{9BB4B322-C698-287B-3E3E-C7881B090D13}"/>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62" name="TextBox 61">
            <a:extLst>
              <a:ext uri="{FF2B5EF4-FFF2-40B4-BE49-F238E27FC236}">
                <a16:creationId xmlns:a16="http://schemas.microsoft.com/office/drawing/2014/main" id="{0824C710-440E-42AB-85E2-049CDC4C93D1}"/>
              </a:ext>
            </a:extLst>
          </p:cNvPr>
          <p:cNvSpPr txBox="1"/>
          <p:nvPr/>
        </p:nvSpPr>
        <p:spPr>
          <a:xfrm>
            <a:off x="1213362" y="11738073"/>
            <a:ext cx="2234710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i="1" dirty="0">
                <a:latin typeface="Helvetica Neue Thin" panose="020B0403020202020204" pitchFamily="34" charset="0"/>
                <a:ea typeface="Helvetica Neue Thin" panose="020B0403020202020204" pitchFamily="34" charset="0"/>
              </a:rPr>
              <a:t>[1] E. Wall et al. “A Heuristic Approach to Value-Driven Evaluation of Visualizations,” 2019.</a:t>
            </a:r>
          </a:p>
          <a:p>
            <a:pPr algn="l"/>
            <a:r>
              <a:rPr lang="en-US" sz="3000" i="1" dirty="0">
                <a:latin typeface="Helvetica Neue Thin" panose="020B0403020202020204" pitchFamily="34" charset="0"/>
                <a:ea typeface="Helvetica Neue Thin" panose="020B0403020202020204" pitchFamily="34" charset="0"/>
              </a:rPr>
              <a:t>[2] B. S. Santos, S. Silva, and P. Dias, “Heuristic Evaluation in Visualization: An Empirical Study,” 2018.</a:t>
            </a:r>
          </a:p>
        </p:txBody>
      </p:sp>
      <p:sp>
        <p:nvSpPr>
          <p:cNvPr id="63" name="Oval 62" descr="53 errors.">
            <a:extLst>
              <a:ext uri="{FF2B5EF4-FFF2-40B4-BE49-F238E27FC236}">
                <a16:creationId xmlns:a16="http://schemas.microsoft.com/office/drawing/2014/main" id="{EBF08AB0-E528-22E8-E327-F9B5021BD72C}"/>
              </a:ext>
            </a:extLst>
          </p:cNvPr>
          <p:cNvSpPr/>
          <p:nvPr/>
        </p:nvSpPr>
        <p:spPr>
          <a:xfrm rot="907291">
            <a:off x="5278475" y="2160370"/>
            <a:ext cx="3037337" cy="1876792"/>
          </a:xfrm>
          <a:prstGeom prst="ellipse">
            <a:avLst/>
          </a:prstGeom>
          <a:noFill/>
          <a:ln w="1524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descr="53 errors.">
            <a:extLst>
              <a:ext uri="{FF2B5EF4-FFF2-40B4-BE49-F238E27FC236}">
                <a16:creationId xmlns:a16="http://schemas.microsoft.com/office/drawing/2014/main" id="{BD0DE40F-8600-70EE-ABEB-775B16490303}"/>
              </a:ext>
            </a:extLst>
          </p:cNvPr>
          <p:cNvSpPr/>
          <p:nvPr/>
        </p:nvSpPr>
        <p:spPr>
          <a:xfrm>
            <a:off x="13488481" y="3576785"/>
            <a:ext cx="2091549" cy="3638736"/>
          </a:xfrm>
          <a:prstGeom prst="ellipse">
            <a:avLst/>
          </a:prstGeom>
          <a:noFill/>
          <a:ln w="1524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0678122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46</a:t>
            </a:fld>
            <a:endParaRPr lang="en-US" sz="1800" dirty="0">
              <a:solidFill>
                <a:srgbClr val="5E5E5E"/>
              </a:solidFill>
            </a:endParaRPr>
          </a:p>
        </p:txBody>
      </p:sp>
      <p:pic>
        <p:nvPicPr>
          <p:cNvPr id="115" name="Picture 11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3956029C-A632-9476-59A2-8F4E5AC48538}"/>
              </a:ext>
            </a:extLst>
          </p:cNvPr>
          <p:cNvPicPr>
            <a:picLocks noChangeAspect="1"/>
          </p:cNvPicPr>
          <p:nvPr/>
        </p:nvPicPr>
        <p:blipFill>
          <a:blip r:embed="rId2"/>
          <a:stretch>
            <a:fillRect/>
          </a:stretch>
        </p:blipFill>
        <p:spPr>
          <a:xfrm>
            <a:off x="14217665" y="1948228"/>
            <a:ext cx="7407147" cy="5643192"/>
          </a:xfrm>
          <a:prstGeom prst="rect">
            <a:avLst/>
          </a:prstGeom>
        </p:spPr>
      </p:pic>
      <p:grpSp>
        <p:nvGrpSpPr>
          <p:cNvPr id="116" name="Group 115" descr="57 errors">
            <a:extLst>
              <a:ext uri="{FF2B5EF4-FFF2-40B4-BE49-F238E27FC236}">
                <a16:creationId xmlns:a16="http://schemas.microsoft.com/office/drawing/2014/main" id="{9EBDB2A3-D983-7E35-5BD4-BBAB7EC69066}"/>
              </a:ext>
            </a:extLst>
          </p:cNvPr>
          <p:cNvGrpSpPr/>
          <p:nvPr/>
        </p:nvGrpSpPr>
        <p:grpSpPr>
          <a:xfrm>
            <a:off x="14175826" y="3742870"/>
            <a:ext cx="7307870" cy="3678048"/>
            <a:chOff x="1165852" y="5384893"/>
            <a:chExt cx="7307870" cy="3678048"/>
          </a:xfrm>
        </p:grpSpPr>
        <p:sp>
          <p:nvSpPr>
            <p:cNvPr id="117" name="Oval 116">
              <a:extLst>
                <a:ext uri="{FF2B5EF4-FFF2-40B4-BE49-F238E27FC236}">
                  <a16:creationId xmlns:a16="http://schemas.microsoft.com/office/drawing/2014/main" id="{5A8B9717-23BD-CD5A-A4A9-58CD56AE59A3}"/>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8866EF48-6B6A-B1CC-AF65-DAC28896DB9F}"/>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2E3E8321-42F0-133F-E2ED-C050003BF045}"/>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F94DD0EA-1E94-053E-272D-522567C4C335}"/>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ABA915E2-CE06-3FC0-4CF6-DBB4DBB10CFA}"/>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B4371330-8595-3176-03D2-28D74C58B705}"/>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4EC66EA9-BDCE-0C74-7364-7E725FFF0916}"/>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CF12B9BE-6602-1AC2-A283-DE12320A7872}"/>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828CD8C0-CF4F-B4B5-4E45-6E5D786A97EE}"/>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6EBBAB57-12E4-8B5A-4D72-FC86B7434ADC}"/>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239AB9FA-B243-AA25-AF75-B1D431162704}"/>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BFA2282F-4C42-EBB3-9286-95711220EF30}"/>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72FA7D26-BFCF-FA87-3E75-54A57EE6C20F}"/>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773BFA02-1154-2B0E-89CD-B37DB721E0C9}"/>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8D8FE2BC-02CD-8E28-EB1B-209BD3FEB983}"/>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Oval 131">
              <a:extLst>
                <a:ext uri="{FF2B5EF4-FFF2-40B4-BE49-F238E27FC236}">
                  <a16:creationId xmlns:a16="http://schemas.microsoft.com/office/drawing/2014/main" id="{772B0598-C4F1-76E1-73B5-FC8C1269D7BF}"/>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Oval 132">
              <a:extLst>
                <a:ext uri="{FF2B5EF4-FFF2-40B4-BE49-F238E27FC236}">
                  <a16:creationId xmlns:a16="http://schemas.microsoft.com/office/drawing/2014/main" id="{5149B334-A669-8F9F-9C42-7300F39B0B51}"/>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Oval 133">
              <a:extLst>
                <a:ext uri="{FF2B5EF4-FFF2-40B4-BE49-F238E27FC236}">
                  <a16:creationId xmlns:a16="http://schemas.microsoft.com/office/drawing/2014/main" id="{6E5E3D6D-CE4B-51AB-A0E8-D4C8C096345A}"/>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Oval 134">
              <a:extLst>
                <a:ext uri="{FF2B5EF4-FFF2-40B4-BE49-F238E27FC236}">
                  <a16:creationId xmlns:a16="http://schemas.microsoft.com/office/drawing/2014/main" id="{BD511890-E9C9-D5B6-E640-50411EE0EBF7}"/>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Oval 135">
              <a:extLst>
                <a:ext uri="{FF2B5EF4-FFF2-40B4-BE49-F238E27FC236}">
                  <a16:creationId xmlns:a16="http://schemas.microsoft.com/office/drawing/2014/main" id="{50E5BEF8-3187-3460-C020-A6D37CEFE82A}"/>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Oval 136">
              <a:extLst>
                <a:ext uri="{FF2B5EF4-FFF2-40B4-BE49-F238E27FC236}">
                  <a16:creationId xmlns:a16="http://schemas.microsoft.com/office/drawing/2014/main" id="{9E6DDDF7-414D-B171-3B57-2BC854631976}"/>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Oval 137">
              <a:extLst>
                <a:ext uri="{FF2B5EF4-FFF2-40B4-BE49-F238E27FC236}">
                  <a16:creationId xmlns:a16="http://schemas.microsoft.com/office/drawing/2014/main" id="{33FB1320-129D-9857-00C9-BF4DB95BBFA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Oval 138">
              <a:extLst>
                <a:ext uri="{FF2B5EF4-FFF2-40B4-BE49-F238E27FC236}">
                  <a16:creationId xmlns:a16="http://schemas.microsoft.com/office/drawing/2014/main" id="{F4B60603-66B3-6BD3-7EF4-422FC9C6DEE5}"/>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Oval 139">
              <a:extLst>
                <a:ext uri="{FF2B5EF4-FFF2-40B4-BE49-F238E27FC236}">
                  <a16:creationId xmlns:a16="http://schemas.microsoft.com/office/drawing/2014/main" id="{A303BDC9-3777-5FC3-9FFD-C86FAE59CD06}"/>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Oval 140">
              <a:extLst>
                <a:ext uri="{FF2B5EF4-FFF2-40B4-BE49-F238E27FC236}">
                  <a16:creationId xmlns:a16="http://schemas.microsoft.com/office/drawing/2014/main" id="{A44232C5-8B00-308F-BBBA-50BDB36047ED}"/>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Oval 141">
              <a:extLst>
                <a:ext uri="{FF2B5EF4-FFF2-40B4-BE49-F238E27FC236}">
                  <a16:creationId xmlns:a16="http://schemas.microsoft.com/office/drawing/2014/main" id="{68E129C4-7CCF-4379-5886-E9D1F40B23A5}"/>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Oval 142">
              <a:extLst>
                <a:ext uri="{FF2B5EF4-FFF2-40B4-BE49-F238E27FC236}">
                  <a16:creationId xmlns:a16="http://schemas.microsoft.com/office/drawing/2014/main" id="{E73D38B0-052C-4931-F45B-CAE0166EF13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Oval 143">
              <a:extLst>
                <a:ext uri="{FF2B5EF4-FFF2-40B4-BE49-F238E27FC236}">
                  <a16:creationId xmlns:a16="http://schemas.microsoft.com/office/drawing/2014/main" id="{B1DD0954-A423-394C-745C-F3CC2B5BCA1A}"/>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Oval 144">
              <a:extLst>
                <a:ext uri="{FF2B5EF4-FFF2-40B4-BE49-F238E27FC236}">
                  <a16:creationId xmlns:a16="http://schemas.microsoft.com/office/drawing/2014/main" id="{7D5F78B4-89A4-F285-6F83-BC691562E93C}"/>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Oval 145">
              <a:extLst>
                <a:ext uri="{FF2B5EF4-FFF2-40B4-BE49-F238E27FC236}">
                  <a16:creationId xmlns:a16="http://schemas.microsoft.com/office/drawing/2014/main" id="{9D373334-8477-60E7-E5ED-DE45FEAF58E0}"/>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Oval 146">
              <a:extLst>
                <a:ext uri="{FF2B5EF4-FFF2-40B4-BE49-F238E27FC236}">
                  <a16:creationId xmlns:a16="http://schemas.microsoft.com/office/drawing/2014/main" id="{875DEF48-4E2B-7557-5D64-4CF2FED8062A}"/>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Oval 147">
              <a:extLst>
                <a:ext uri="{FF2B5EF4-FFF2-40B4-BE49-F238E27FC236}">
                  <a16:creationId xmlns:a16="http://schemas.microsoft.com/office/drawing/2014/main" id="{723987DC-7623-A301-81D8-90C28E840495}"/>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Oval 148">
              <a:extLst>
                <a:ext uri="{FF2B5EF4-FFF2-40B4-BE49-F238E27FC236}">
                  <a16:creationId xmlns:a16="http://schemas.microsoft.com/office/drawing/2014/main" id="{E011CA04-5434-01A1-0DBE-06B05DF7D4E0}"/>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Oval 149">
              <a:extLst>
                <a:ext uri="{FF2B5EF4-FFF2-40B4-BE49-F238E27FC236}">
                  <a16:creationId xmlns:a16="http://schemas.microsoft.com/office/drawing/2014/main" id="{E4FEF4DF-6207-3D9A-64EB-585CCA6789DE}"/>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Oval 150">
              <a:extLst>
                <a:ext uri="{FF2B5EF4-FFF2-40B4-BE49-F238E27FC236}">
                  <a16:creationId xmlns:a16="http://schemas.microsoft.com/office/drawing/2014/main" id="{0A43D738-3102-A9DA-44CC-447AE05B586E}"/>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Oval 151">
              <a:extLst>
                <a:ext uri="{FF2B5EF4-FFF2-40B4-BE49-F238E27FC236}">
                  <a16:creationId xmlns:a16="http://schemas.microsoft.com/office/drawing/2014/main" id="{E1A8A912-E142-C355-E21B-AB3FAA771E54}"/>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Oval 152">
              <a:extLst>
                <a:ext uri="{FF2B5EF4-FFF2-40B4-BE49-F238E27FC236}">
                  <a16:creationId xmlns:a16="http://schemas.microsoft.com/office/drawing/2014/main" id="{E6AF8A44-1523-958E-D5C8-62F97D05429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Oval 153">
              <a:extLst>
                <a:ext uri="{FF2B5EF4-FFF2-40B4-BE49-F238E27FC236}">
                  <a16:creationId xmlns:a16="http://schemas.microsoft.com/office/drawing/2014/main" id="{74916156-ABA4-789E-0F2C-D0BD1CF7FE01}"/>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Oval 154">
              <a:extLst>
                <a:ext uri="{FF2B5EF4-FFF2-40B4-BE49-F238E27FC236}">
                  <a16:creationId xmlns:a16="http://schemas.microsoft.com/office/drawing/2014/main" id="{77A72E89-8216-DE25-55D9-1F1E22F44E73}"/>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Oval 155">
              <a:extLst>
                <a:ext uri="{FF2B5EF4-FFF2-40B4-BE49-F238E27FC236}">
                  <a16:creationId xmlns:a16="http://schemas.microsoft.com/office/drawing/2014/main" id="{BB029F21-CFA6-589C-6E25-F0041ECC3615}"/>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Oval 156">
              <a:extLst>
                <a:ext uri="{FF2B5EF4-FFF2-40B4-BE49-F238E27FC236}">
                  <a16:creationId xmlns:a16="http://schemas.microsoft.com/office/drawing/2014/main" id="{E2276DB2-A4EC-94C4-F92E-971BC909DE52}"/>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Oval 157">
              <a:extLst>
                <a:ext uri="{FF2B5EF4-FFF2-40B4-BE49-F238E27FC236}">
                  <a16:creationId xmlns:a16="http://schemas.microsoft.com/office/drawing/2014/main" id="{CFF66943-7625-89AF-F680-75B60D55B6C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Oval 158">
              <a:extLst>
                <a:ext uri="{FF2B5EF4-FFF2-40B4-BE49-F238E27FC236}">
                  <a16:creationId xmlns:a16="http://schemas.microsoft.com/office/drawing/2014/main" id="{E48E2432-56CA-BCD9-7E07-3D8EB6689748}"/>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Oval 159">
              <a:extLst>
                <a:ext uri="{FF2B5EF4-FFF2-40B4-BE49-F238E27FC236}">
                  <a16:creationId xmlns:a16="http://schemas.microsoft.com/office/drawing/2014/main" id="{E1D2432A-C314-ED8E-6E79-DD22090A4901}"/>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Oval 160">
              <a:extLst>
                <a:ext uri="{FF2B5EF4-FFF2-40B4-BE49-F238E27FC236}">
                  <a16:creationId xmlns:a16="http://schemas.microsoft.com/office/drawing/2014/main" id="{C35EBE93-7E52-5469-5112-544CA02473FB}"/>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Oval 161">
              <a:extLst>
                <a:ext uri="{FF2B5EF4-FFF2-40B4-BE49-F238E27FC236}">
                  <a16:creationId xmlns:a16="http://schemas.microsoft.com/office/drawing/2014/main" id="{F2C7FB89-60B8-F50C-328B-7D8DC93D480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Oval 162">
              <a:extLst>
                <a:ext uri="{FF2B5EF4-FFF2-40B4-BE49-F238E27FC236}">
                  <a16:creationId xmlns:a16="http://schemas.microsoft.com/office/drawing/2014/main" id="{542B04D7-4BFF-3C3F-BB6A-5EF93AB1EA54}"/>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4" name="Oval 163">
              <a:extLst>
                <a:ext uri="{FF2B5EF4-FFF2-40B4-BE49-F238E27FC236}">
                  <a16:creationId xmlns:a16="http://schemas.microsoft.com/office/drawing/2014/main" id="{BA4D5A53-6ED8-EBAC-2F40-30295F31A466}"/>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Oval 164">
              <a:extLst>
                <a:ext uri="{FF2B5EF4-FFF2-40B4-BE49-F238E27FC236}">
                  <a16:creationId xmlns:a16="http://schemas.microsoft.com/office/drawing/2014/main" id="{539A2612-D825-9CCC-B8DA-F655E21FE432}"/>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Oval 165">
              <a:extLst>
                <a:ext uri="{FF2B5EF4-FFF2-40B4-BE49-F238E27FC236}">
                  <a16:creationId xmlns:a16="http://schemas.microsoft.com/office/drawing/2014/main" id="{EBB33577-DDEC-FA8E-B65D-34F2D8517100}"/>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Oval 166">
              <a:extLst>
                <a:ext uri="{FF2B5EF4-FFF2-40B4-BE49-F238E27FC236}">
                  <a16:creationId xmlns:a16="http://schemas.microsoft.com/office/drawing/2014/main" id="{82F48CD6-D4C1-5AE4-A092-44AAEE5B546A}"/>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Oval 167">
              <a:extLst>
                <a:ext uri="{FF2B5EF4-FFF2-40B4-BE49-F238E27FC236}">
                  <a16:creationId xmlns:a16="http://schemas.microsoft.com/office/drawing/2014/main" id="{8E28DAAF-7A70-0382-5B1D-2F81D76E2385}"/>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7308BC70-2D89-DC34-18AF-EC1D3CE35A58}"/>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AD0673A8-9508-D64B-BABF-57EC29D40C69}"/>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1" name="Google Shape;499;g10104eaf235_1_87">
            <a:extLst>
              <a:ext uri="{FF2B5EF4-FFF2-40B4-BE49-F238E27FC236}">
                <a16:creationId xmlns:a16="http://schemas.microsoft.com/office/drawing/2014/main" id="{3BDBF96F-9B4B-2A70-ABA2-D7E5E530EE5D}"/>
              </a:ext>
            </a:extLst>
          </p:cNvPr>
          <p:cNvSpPr txBox="1">
            <a:spLocks/>
          </p:cNvSpPr>
          <p:nvPr/>
        </p:nvSpPr>
        <p:spPr>
          <a:xfrm>
            <a:off x="1213362" y="8125149"/>
            <a:ext cx="21741687" cy="392018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850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dirty="0">
                <a:latin typeface="Helvetica Neue" panose="02000503000000020004" pitchFamily="2" charset="0"/>
                <a:ea typeface="Helvetica Neue" panose="02000503000000020004" pitchFamily="2" charset="0"/>
                <a:cs typeface="Helvetica Neue" panose="02000503000000020004" pitchFamily="2" charset="0"/>
              </a:rPr>
              <a:t>But what are the interests, needs, and challenges that practitioners have when using heuristics to evaluate visualization accessibility?</a:t>
            </a:r>
          </a:p>
        </p:txBody>
      </p:sp>
      <p:pic>
        <p:nvPicPr>
          <p:cNvPr id="6" name="Picture 5"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02438C80-D28A-1382-949E-754C5C0ACE42}"/>
              </a:ext>
            </a:extLst>
          </p:cNvPr>
          <p:cNvPicPr>
            <a:picLocks noChangeAspect="1"/>
          </p:cNvPicPr>
          <p:nvPr/>
        </p:nvPicPr>
        <p:blipFill>
          <a:blip r:embed="rId2"/>
          <a:stretch>
            <a:fillRect/>
          </a:stretch>
        </p:blipFill>
        <p:spPr>
          <a:xfrm>
            <a:off x="2632336" y="1948228"/>
            <a:ext cx="7662480" cy="5837720"/>
          </a:xfrm>
          <a:prstGeom prst="rect">
            <a:avLst/>
          </a:prstGeom>
        </p:spPr>
      </p:pic>
      <p:sp>
        <p:nvSpPr>
          <p:cNvPr id="3" name="Text Placeholder 3">
            <a:extLst>
              <a:ext uri="{FF2B5EF4-FFF2-40B4-BE49-F238E27FC236}">
                <a16:creationId xmlns:a16="http://schemas.microsoft.com/office/drawing/2014/main" id="{271EE67F-81E3-4DF7-FA20-1BB5BB667D3F}"/>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94595818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803564"/>
            <a:ext cx="21736632" cy="6832600"/>
          </a:xfrm>
        </p:spPr>
        <p:txBody>
          <a:bodyPr anchor="ctr">
            <a:normAutofit/>
          </a:bodyPr>
          <a:lstStyle/>
          <a:p>
            <a:pPr algn="ctr"/>
            <a:r>
              <a:rPr lang="en-US" sz="8500" b="1" dirty="0">
                <a:latin typeface="Helvetica Neue" panose="02000503000000020004" pitchFamily="2" charset="0"/>
                <a:ea typeface="Helvetica Neue" panose="02000503000000020004" pitchFamily="2" charset="0"/>
                <a:cs typeface="Helvetica Neue" panose="02000503000000020004" pitchFamily="2" charset="0"/>
              </a:rPr>
              <a:t>The practitioner evaluation</a:t>
            </a:r>
            <a:endParaRPr lang="en-US" sz="8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47</a:t>
            </a:fld>
            <a:endParaRPr lang="en-US" sz="1800" dirty="0">
              <a:solidFill>
                <a:srgbClr val="5E5E5E"/>
              </a:solidFill>
            </a:endParaRPr>
          </a:p>
        </p:txBody>
      </p:sp>
      <p:sp>
        <p:nvSpPr>
          <p:cNvPr id="8" name="TextBox 7">
            <a:extLst>
              <a:ext uri="{FF2B5EF4-FFF2-40B4-BE49-F238E27FC236}">
                <a16:creationId xmlns:a16="http://schemas.microsoft.com/office/drawing/2014/main" id="{1013B747-93B5-7156-FDA3-41E99EF7A306}"/>
              </a:ext>
            </a:extLst>
          </p:cNvPr>
          <p:cNvSpPr txBox="1"/>
          <p:nvPr/>
        </p:nvSpPr>
        <p:spPr>
          <a:xfrm>
            <a:off x="7355249" y="6054670"/>
            <a:ext cx="8729878" cy="4165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endPar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Pre-questions (5-point Likert)</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Let them use Chartability while we observe (2 – 8h</a:t>
            </a:r>
            <a:r>
              <a:rPr lang="en-US" sz="4400" dirty="0">
                <a:solidFill>
                  <a:srgbClr val="000000"/>
                </a:solidFill>
              </a:rPr>
              <a:t>r sessions)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We ask post-questions (Likert and semi-structured)</a:t>
            </a:r>
          </a:p>
        </p:txBody>
      </p:sp>
      <p:sp>
        <p:nvSpPr>
          <p:cNvPr id="4" name="Text Placeholder 3">
            <a:extLst>
              <a:ext uri="{FF2B5EF4-FFF2-40B4-BE49-F238E27FC236}">
                <a16:creationId xmlns:a16="http://schemas.microsoft.com/office/drawing/2014/main" id="{5D396FAA-F14E-BD8F-DCCB-5B60F16DAAD7}"/>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6" name="TextBox 5">
            <a:extLst>
              <a:ext uri="{FF2B5EF4-FFF2-40B4-BE49-F238E27FC236}">
                <a16:creationId xmlns:a16="http://schemas.microsoft.com/office/drawing/2014/main" id="{7BC67657-1242-A526-4CA1-0F40FC244588}"/>
              </a:ext>
            </a:extLst>
          </p:cNvPr>
          <p:cNvSpPr txBox="1"/>
          <p:nvPr/>
        </p:nvSpPr>
        <p:spPr>
          <a:xfrm>
            <a:off x="1213362" y="11738073"/>
            <a:ext cx="2234710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i="1" dirty="0">
                <a:latin typeface="Helvetica Neue Thin" panose="020B0403020202020204" pitchFamily="34" charset="0"/>
                <a:ea typeface="Helvetica Neue Thin" panose="020B0403020202020204" pitchFamily="34" charset="0"/>
              </a:rPr>
              <a:t>Sources: L. South et al. “Effective Use of Likert Scales in Visualization Evaluations: A Systematic Review,” 2022.</a:t>
            </a:r>
          </a:p>
          <a:p>
            <a:pPr algn="l"/>
            <a:r>
              <a:rPr lang="en-US" sz="3000" i="1" dirty="0">
                <a:latin typeface="Helvetica Neue Thin" panose="020B0403020202020204" pitchFamily="34" charset="0"/>
                <a:ea typeface="Helvetica Neue Thin" panose="020B0403020202020204" pitchFamily="34" charset="0"/>
              </a:rPr>
              <a:t>J. Lazar, J. Feng and H. </a:t>
            </a:r>
            <a:r>
              <a:rPr lang="en-US" sz="3000" i="1" dirty="0" err="1">
                <a:latin typeface="Helvetica Neue Thin" panose="020B0403020202020204" pitchFamily="34" charset="0"/>
                <a:ea typeface="Helvetica Neue Thin" panose="020B0403020202020204" pitchFamily="34" charset="0"/>
              </a:rPr>
              <a:t>Hochheiser</a:t>
            </a:r>
            <a:r>
              <a:rPr lang="en-US" sz="3000" i="1" dirty="0">
                <a:latin typeface="Helvetica Neue Thin" panose="020B0403020202020204" pitchFamily="34" charset="0"/>
                <a:ea typeface="Helvetica Neue Thin" panose="020B0403020202020204" pitchFamily="34" charset="0"/>
              </a:rPr>
              <a:t>. “Research Methods In Human Computer Interaction, Chapter 8”  2017.</a:t>
            </a:r>
          </a:p>
        </p:txBody>
      </p:sp>
    </p:spTree>
    <p:extLst>
      <p:ext uri="{BB962C8B-B14F-4D97-AF65-F5344CB8AC3E}">
        <p14:creationId xmlns:p14="http://schemas.microsoft.com/office/powerpoint/2010/main" val="390963475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74737" y="683260"/>
            <a:ext cx="21971100" cy="228346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Working on people’s real projects gave us deeper interview sessions</a:t>
            </a:r>
            <a:endParaRPr dirty="0"/>
          </a:p>
        </p:txBody>
      </p:sp>
      <p:sp>
        <p:nvSpPr>
          <p:cNvPr id="2" name="Slide Number Placeholder 5">
            <a:extLst>
              <a:ext uri="{FF2B5EF4-FFF2-40B4-BE49-F238E27FC236}">
                <a16:creationId xmlns:a16="http://schemas.microsoft.com/office/drawing/2014/main" id="{60C9044C-AF7D-FD34-B5AC-AC9DCAE92FA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48</a:t>
            </a:fld>
            <a:endParaRPr lang="en-US" sz="1800" dirty="0">
              <a:solidFill>
                <a:srgbClr val="5E5E5E"/>
              </a:solidFill>
            </a:endParaRPr>
          </a:p>
        </p:txBody>
      </p:sp>
      <p:sp>
        <p:nvSpPr>
          <p:cNvPr id="4" name="Text Placeholder 3">
            <a:extLst>
              <a:ext uri="{FF2B5EF4-FFF2-40B4-BE49-F238E27FC236}">
                <a16:creationId xmlns:a16="http://schemas.microsoft.com/office/drawing/2014/main" id="{0F222D7E-E1D4-059F-7D27-936EA1B62AB3}"/>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7" name="Picture 6" descr="A screenshot of a complex dashboard with many charts, titled Coin Flip Game Results">
            <a:extLst>
              <a:ext uri="{FF2B5EF4-FFF2-40B4-BE49-F238E27FC236}">
                <a16:creationId xmlns:a16="http://schemas.microsoft.com/office/drawing/2014/main" id="{1BC17DC4-3D0F-4629-59A6-B3840018783C}"/>
              </a:ext>
            </a:extLst>
          </p:cNvPr>
          <p:cNvPicPr>
            <a:picLocks noChangeAspect="1"/>
          </p:cNvPicPr>
          <p:nvPr/>
        </p:nvPicPr>
        <p:blipFill rotWithShape="1">
          <a:blip r:embed="rId3"/>
          <a:srcRect b="5502"/>
          <a:stretch/>
        </p:blipFill>
        <p:spPr>
          <a:xfrm>
            <a:off x="696240" y="3189820"/>
            <a:ext cx="10429583" cy="8169059"/>
          </a:xfrm>
          <a:prstGeom prst="rect">
            <a:avLst/>
          </a:prstGeom>
        </p:spPr>
      </p:pic>
      <p:pic>
        <p:nvPicPr>
          <p:cNvPr id="8" name="Picture 7" descr="A screenshot of a scrollytelling article that shows a histogram visualization of makeup colors and skin tones.">
            <a:extLst>
              <a:ext uri="{FF2B5EF4-FFF2-40B4-BE49-F238E27FC236}">
                <a16:creationId xmlns:a16="http://schemas.microsoft.com/office/drawing/2014/main" id="{CF72ECCA-977D-2F09-F775-4DA3CDA441A8}"/>
              </a:ext>
            </a:extLst>
          </p:cNvPr>
          <p:cNvPicPr>
            <a:picLocks noChangeAspect="1"/>
          </p:cNvPicPr>
          <p:nvPr/>
        </p:nvPicPr>
        <p:blipFill>
          <a:blip r:embed="rId4"/>
          <a:stretch>
            <a:fillRect/>
          </a:stretch>
        </p:blipFill>
        <p:spPr>
          <a:xfrm>
            <a:off x="12009006" y="3189820"/>
            <a:ext cx="11678754" cy="7742339"/>
          </a:xfrm>
          <a:prstGeom prst="rect">
            <a:avLst/>
          </a:prstGeom>
        </p:spPr>
      </p:pic>
      <p:sp>
        <p:nvSpPr>
          <p:cNvPr id="9" name="TextBox 8">
            <a:extLst>
              <a:ext uri="{FF2B5EF4-FFF2-40B4-BE49-F238E27FC236}">
                <a16:creationId xmlns:a16="http://schemas.microsoft.com/office/drawing/2014/main" id="{898F8801-4659-8862-4965-D19A72D9FAEE}"/>
              </a:ext>
            </a:extLst>
          </p:cNvPr>
          <p:cNvSpPr txBox="1"/>
          <p:nvPr/>
        </p:nvSpPr>
        <p:spPr>
          <a:xfrm>
            <a:off x="12009006" y="11358879"/>
            <a:ext cx="8864032"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i="1" dirty="0">
                <a:latin typeface="Helvetica Neue Thin" panose="020B0403020202020204" pitchFamily="34" charset="0"/>
                <a:ea typeface="Helvetica Neue Thin" panose="020B0403020202020204" pitchFamily="34" charset="0"/>
              </a:rPr>
              <a:t>Source: </a:t>
            </a:r>
            <a:r>
              <a:rPr lang="en-US" sz="3000" i="1" dirty="0">
                <a:latin typeface="Helvetica Neue Thin" panose="020B0403020202020204" pitchFamily="34" charset="0"/>
                <a:ea typeface="Helvetica Neue Thin" panose="020B0403020202020204" pitchFamily="34" charset="0"/>
                <a:hlinkClick r:id="rId5"/>
              </a:rPr>
              <a:t>The Naked Truth</a:t>
            </a:r>
            <a:r>
              <a:rPr lang="en-US" sz="3000" i="1" dirty="0">
                <a:latin typeface="Helvetica Neue Thin" panose="020B0403020202020204" pitchFamily="34" charset="0"/>
                <a:ea typeface="Helvetica Neue Thin" panose="020B0403020202020204" pitchFamily="34" charset="0"/>
              </a:rPr>
              <a:t>, 2021</a:t>
            </a:r>
            <a:endParaRPr lang="en-US" sz="3000" dirty="0"/>
          </a:p>
        </p:txBody>
      </p:sp>
      <p:sp>
        <p:nvSpPr>
          <p:cNvPr id="10" name="TextBox 9">
            <a:extLst>
              <a:ext uri="{FF2B5EF4-FFF2-40B4-BE49-F238E27FC236}">
                <a16:creationId xmlns:a16="http://schemas.microsoft.com/office/drawing/2014/main" id="{A3478558-7BA8-9021-C6D6-FD0D14ADE943}"/>
              </a:ext>
            </a:extLst>
          </p:cNvPr>
          <p:cNvSpPr txBox="1"/>
          <p:nvPr/>
        </p:nvSpPr>
        <p:spPr>
          <a:xfrm>
            <a:off x="696240" y="11358879"/>
            <a:ext cx="8864032"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i="1" dirty="0">
                <a:latin typeface="Helvetica Neue Thin" panose="020B0403020202020204" pitchFamily="34" charset="0"/>
                <a:ea typeface="Helvetica Neue Thin" panose="020B0403020202020204" pitchFamily="34" charset="0"/>
              </a:rPr>
              <a:t>Source: </a:t>
            </a:r>
            <a:r>
              <a:rPr lang="en-US" sz="3000" i="1" dirty="0">
                <a:latin typeface="Helvetica Neue Thin" panose="020B0403020202020204" pitchFamily="34" charset="0"/>
                <a:ea typeface="Helvetica Neue Thin" panose="020B0403020202020204" pitchFamily="34" charset="0"/>
                <a:hlinkClick r:id="rId6"/>
              </a:rPr>
              <a:t>Coin Flip Game</a:t>
            </a:r>
            <a:r>
              <a:rPr lang="en-US" sz="3000" i="1" dirty="0">
                <a:latin typeface="Helvetica Neue Thin" panose="020B0403020202020204" pitchFamily="34" charset="0"/>
                <a:ea typeface="Helvetica Neue Thin" panose="020B0403020202020204" pitchFamily="34" charset="0"/>
              </a:rPr>
              <a:t>, 2017</a:t>
            </a:r>
            <a:endParaRPr lang="en-US" sz="3000" dirty="0"/>
          </a:p>
        </p:txBody>
      </p:sp>
    </p:spTree>
    <p:extLst>
      <p:ext uri="{BB962C8B-B14F-4D97-AF65-F5344CB8AC3E}">
        <p14:creationId xmlns:p14="http://schemas.microsoft.com/office/powerpoint/2010/main" val="3828884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6" name="Group 5">
            <a:extLst>
              <a:ext uri="{FF2B5EF4-FFF2-40B4-BE49-F238E27FC236}">
                <a16:creationId xmlns:a16="http://schemas.microsoft.com/office/drawing/2014/main" id="{0F703C8D-D988-D6F8-36EB-CF6AFB39EFF1}"/>
              </a:ext>
            </a:extLst>
          </p:cNvPr>
          <p:cNvGrpSpPr/>
          <p:nvPr/>
        </p:nvGrpSpPr>
        <p:grpSpPr>
          <a:xfrm flipV="1">
            <a:off x="7363791" y="6125214"/>
            <a:ext cx="9656418" cy="4602671"/>
            <a:chOff x="7363791" y="6125214"/>
            <a:chExt cx="9656418" cy="4602671"/>
          </a:xfrm>
        </p:grpSpPr>
        <p:sp>
          <p:nvSpPr>
            <p:cNvPr id="2" name="Oval 1">
              <a:extLst>
                <a:ext uri="{FF2B5EF4-FFF2-40B4-BE49-F238E27FC236}">
                  <a16:creationId xmlns:a16="http://schemas.microsoft.com/office/drawing/2014/main" id="{5269CC79-4869-8B0F-4D01-C648946EEE17}"/>
                </a:ext>
              </a:extLst>
            </p:cNvPr>
            <p:cNvSpPr/>
            <p:nvPr/>
          </p:nvSpPr>
          <p:spPr>
            <a:xfrm>
              <a:off x="7363791"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0440D5CB-DCC2-B935-E22E-0C1A1053EFAB}"/>
                </a:ext>
              </a:extLst>
            </p:cNvPr>
            <p:cNvSpPr/>
            <p:nvPr/>
          </p:nvSpPr>
          <p:spPr>
            <a:xfrm>
              <a:off x="11247783"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7C22A9F5-C91A-320A-C36D-57BE9426CE15}"/>
                </a:ext>
              </a:extLst>
            </p:cNvPr>
            <p:cNvSpPr/>
            <p:nvPr/>
          </p:nvSpPr>
          <p:spPr>
            <a:xfrm>
              <a:off x="15131775"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riangle 2">
              <a:extLst>
                <a:ext uri="{FF2B5EF4-FFF2-40B4-BE49-F238E27FC236}">
                  <a16:creationId xmlns:a16="http://schemas.microsoft.com/office/drawing/2014/main" id="{A05ECC4F-E95A-D679-2AE1-C4D55091D143}"/>
                </a:ext>
              </a:extLst>
            </p:cNvPr>
            <p:cNvSpPr/>
            <p:nvPr/>
          </p:nvSpPr>
          <p:spPr>
            <a:xfrm>
              <a:off x="7374128"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riangle 12">
              <a:extLst>
                <a:ext uri="{FF2B5EF4-FFF2-40B4-BE49-F238E27FC236}">
                  <a16:creationId xmlns:a16="http://schemas.microsoft.com/office/drawing/2014/main" id="{5B2487DD-329E-C780-0CA4-39707F70F1AD}"/>
                </a:ext>
              </a:extLst>
            </p:cNvPr>
            <p:cNvSpPr/>
            <p:nvPr/>
          </p:nvSpPr>
          <p:spPr>
            <a:xfrm>
              <a:off x="11258120"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riangle 13">
              <a:extLst>
                <a:ext uri="{FF2B5EF4-FFF2-40B4-BE49-F238E27FC236}">
                  <a16:creationId xmlns:a16="http://schemas.microsoft.com/office/drawing/2014/main" id="{35D805D5-51E4-5661-FBBF-8E187422A286}"/>
                </a:ext>
              </a:extLst>
            </p:cNvPr>
            <p:cNvSpPr/>
            <p:nvPr/>
          </p:nvSpPr>
          <p:spPr>
            <a:xfrm>
              <a:off x="15142112"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 name="Straight Arrow Connector 11">
              <a:extLst>
                <a:ext uri="{FF2B5EF4-FFF2-40B4-BE49-F238E27FC236}">
                  <a16:creationId xmlns:a16="http://schemas.microsoft.com/office/drawing/2014/main" id="{C1FF224B-F12C-5096-5397-5F3FB3802083}"/>
                </a:ext>
              </a:extLst>
            </p:cNvPr>
            <p:cNvCxnSpPr>
              <a:stCxn id="3" idx="0"/>
              <a:endCxn id="2" idx="4"/>
            </p:cNvCxnSpPr>
            <p:nvPr/>
          </p:nvCxnSpPr>
          <p:spPr>
            <a:xfrm flipH="1" flipV="1">
              <a:off x="8308008"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E3F10A87-7158-99A2-EFA0-DE17C0966537}"/>
                </a:ext>
              </a:extLst>
            </p:cNvPr>
            <p:cNvCxnSpPr>
              <a:cxnSpLocks/>
              <a:stCxn id="13" idx="0"/>
            </p:cNvCxnSpPr>
            <p:nvPr/>
          </p:nvCxnSpPr>
          <p:spPr>
            <a:xfrm flipH="1" flipV="1">
              <a:off x="12192000"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27AD5B8C-671A-B53C-DD16-26D123E915DC}"/>
                </a:ext>
              </a:extLst>
            </p:cNvPr>
            <p:cNvCxnSpPr>
              <a:cxnSpLocks/>
              <a:stCxn id="14" idx="0"/>
              <a:endCxn id="9" idx="4"/>
            </p:cNvCxnSpPr>
            <p:nvPr/>
          </p:nvCxnSpPr>
          <p:spPr>
            <a:xfrm flipH="1" flipV="1">
              <a:off x="16075992"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grpSp>
      <p:sp>
        <p:nvSpPr>
          <p:cNvPr id="32" name="Right Brace 31">
            <a:extLst>
              <a:ext uri="{FF2B5EF4-FFF2-40B4-BE49-F238E27FC236}">
                <a16:creationId xmlns:a16="http://schemas.microsoft.com/office/drawing/2014/main" id="{D9BDA1D8-A088-7337-6A45-C5C4C4C24F60}"/>
              </a:ext>
            </a:extLst>
          </p:cNvPr>
          <p:cNvSpPr/>
          <p:nvPr/>
        </p:nvSpPr>
        <p:spPr>
          <a:xfrm rot="16200000">
            <a:off x="11695044" y="390338"/>
            <a:ext cx="993913" cy="10595112"/>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TextBox 33">
            <a:extLst>
              <a:ext uri="{FF2B5EF4-FFF2-40B4-BE49-F238E27FC236}">
                <a16:creationId xmlns:a16="http://schemas.microsoft.com/office/drawing/2014/main" id="{ED8D5AF0-017B-414A-9144-9CE9D650C22A}"/>
              </a:ext>
            </a:extLst>
          </p:cNvPr>
          <p:cNvSpPr txBox="1"/>
          <p:nvPr/>
        </p:nvSpPr>
        <p:spPr>
          <a:xfrm>
            <a:off x="4325479" y="3791886"/>
            <a:ext cx="157330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t>
            </a:r>
            <a:r>
              <a:rPr lang="en-US" sz="6000" dirty="0">
                <a:solidFill>
                  <a:srgbClr val="000000"/>
                </a:solidFill>
                <a:latin typeface="Helvetica Neue Light" panose="02000403000000020004" pitchFamily="2" charset="0"/>
                <a:ea typeface="Helvetica Neue Light" panose="02000403000000020004" pitchFamily="2" charset="0"/>
              </a:rPr>
              <a:t>a</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ccessibility </a:t>
            </a:r>
            <a:r>
              <a:rPr lang="en-US" sz="6000" dirty="0">
                <a:solidFill>
                  <a:srgbClr val="000000"/>
                </a:solidFill>
                <a:latin typeface="Helvetica Neue Light" panose="02000403000000020004" pitchFamily="2" charset="0"/>
                <a:ea typeface="Helvetica Neue Light" panose="02000403000000020004" pitchFamily="2" charset="0"/>
              </a:rPr>
              <a:t>n</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ovices. Each with 1 project.</a:t>
            </a:r>
          </a:p>
        </p:txBody>
      </p:sp>
      <p:sp>
        <p:nvSpPr>
          <p:cNvPr id="4" name="Slide Number Placeholder 5">
            <a:extLst>
              <a:ext uri="{FF2B5EF4-FFF2-40B4-BE49-F238E27FC236}">
                <a16:creationId xmlns:a16="http://schemas.microsoft.com/office/drawing/2014/main" id="{B37E4B61-B87C-B635-DC57-20B162B9E693}"/>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49</a:t>
            </a:fld>
            <a:endParaRPr lang="en-US" sz="1800" dirty="0">
              <a:solidFill>
                <a:srgbClr val="5E5E5E"/>
              </a:solidFill>
            </a:endParaRPr>
          </a:p>
        </p:txBody>
      </p:sp>
      <p:sp>
        <p:nvSpPr>
          <p:cNvPr id="7" name="Text Placeholder 3">
            <a:extLst>
              <a:ext uri="{FF2B5EF4-FFF2-40B4-BE49-F238E27FC236}">
                <a16:creationId xmlns:a16="http://schemas.microsoft.com/office/drawing/2014/main" id="{38954641-09F6-D529-DA6B-3C062641CF46}"/>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72404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a:t>
            </a:fld>
            <a:endParaRPr lang="en-US" sz="1800" dirty="0">
              <a:solidFill>
                <a:srgbClr val="5E5E5E"/>
              </a:solidFill>
            </a:endParaRPr>
          </a:p>
        </p:txBody>
      </p:sp>
      <p:sp>
        <p:nvSpPr>
          <p:cNvPr id="10" name="Google Shape;141;g10104eaf235_1_123">
            <a:extLst>
              <a:ext uri="{FF2B5EF4-FFF2-40B4-BE49-F238E27FC236}">
                <a16:creationId xmlns:a16="http://schemas.microsoft.com/office/drawing/2014/main" id="{C85EC274-87AA-992B-1D65-BE39E2EA390E}"/>
              </a:ext>
            </a:extLst>
          </p:cNvPr>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WCAG informs policy for 55% of the world’s population.</a:t>
            </a:r>
            <a:endParaRPr i="1" dirty="0"/>
          </a:p>
        </p:txBody>
      </p:sp>
      <p:sp>
        <p:nvSpPr>
          <p:cNvPr id="3" name="Text Placeholder 3">
            <a:extLst>
              <a:ext uri="{FF2B5EF4-FFF2-40B4-BE49-F238E27FC236}">
                <a16:creationId xmlns:a16="http://schemas.microsoft.com/office/drawing/2014/main" id="{ED5E4574-C2F8-1040-8EC4-F7243D51C0F6}"/>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TextBox 1">
            <a:extLst>
              <a:ext uri="{FF2B5EF4-FFF2-40B4-BE49-F238E27FC236}">
                <a16:creationId xmlns:a16="http://schemas.microsoft.com/office/drawing/2014/main" id="{3F843C1B-F26F-D126-204D-A04E5BBB75A4}"/>
              </a:ext>
            </a:extLst>
          </p:cNvPr>
          <p:cNvSpPr txBox="1"/>
          <p:nvPr/>
        </p:nvSpPr>
        <p:spPr>
          <a:xfrm>
            <a:off x="1206450" y="7983903"/>
            <a:ext cx="14284960"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i="1" dirty="0">
                <a:latin typeface="Helvetica Neue Thin" panose="020B0403020202020204" pitchFamily="34" charset="0"/>
                <a:ea typeface="Helvetica Neue Thin" panose="020B0403020202020204" pitchFamily="34" charset="0"/>
              </a:rPr>
              <a:t>Source: </a:t>
            </a:r>
            <a:r>
              <a:rPr lang="en-US" sz="3000" i="1" dirty="0">
                <a:latin typeface="Helvetica Neue Thin" panose="020B0403020202020204" pitchFamily="34" charset="0"/>
                <a:ea typeface="Helvetica Neue Thin" panose="020B0403020202020204" pitchFamily="34" charset="0"/>
                <a:hlinkClick r:id="rId3"/>
              </a:rPr>
              <a:t>WAI Laws and Policy</a:t>
            </a:r>
            <a:r>
              <a:rPr lang="en-US" sz="3000" i="1" dirty="0">
                <a:latin typeface="Helvetica Neue Thin" panose="020B0403020202020204" pitchFamily="34" charset="0"/>
                <a:ea typeface="Helvetica Neue Thin" panose="020B0403020202020204" pitchFamily="34" charset="0"/>
              </a:rPr>
              <a:t>, 2018</a:t>
            </a:r>
            <a:endParaRPr lang="en-US" sz="3000" dirty="0"/>
          </a:p>
        </p:txBody>
      </p:sp>
    </p:spTree>
    <p:extLst>
      <p:ext uri="{BB962C8B-B14F-4D97-AF65-F5344CB8AC3E}">
        <p14:creationId xmlns:p14="http://schemas.microsoft.com/office/powerpoint/2010/main" val="475201024"/>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grpSp>
        <p:nvGrpSpPr>
          <p:cNvPr id="5" name="Group 4">
            <a:extLst>
              <a:ext uri="{FF2B5EF4-FFF2-40B4-BE49-F238E27FC236}">
                <a16:creationId xmlns:a16="http://schemas.microsoft.com/office/drawing/2014/main" id="{CEEB0334-9D72-B4A4-5FCE-4019E7989ABA}"/>
              </a:ext>
            </a:extLst>
          </p:cNvPr>
          <p:cNvGrpSpPr/>
          <p:nvPr/>
        </p:nvGrpSpPr>
        <p:grpSpPr>
          <a:xfrm flipV="1">
            <a:off x="8389231" y="5979736"/>
            <a:ext cx="7434470" cy="4623453"/>
            <a:chOff x="8389231" y="5979736"/>
            <a:chExt cx="7434470" cy="4623453"/>
          </a:xfrm>
        </p:grpSpPr>
        <p:sp>
          <p:nvSpPr>
            <p:cNvPr id="6" name="Oval 5">
              <a:extLst>
                <a:ext uri="{FF2B5EF4-FFF2-40B4-BE49-F238E27FC236}">
                  <a16:creationId xmlns:a16="http://schemas.microsoft.com/office/drawing/2014/main" id="{FD772D57-1740-28B4-A123-83FEE8ED6262}"/>
                </a:ext>
              </a:extLst>
            </p:cNvPr>
            <p:cNvSpPr/>
            <p:nvPr/>
          </p:nvSpPr>
          <p:spPr>
            <a:xfrm>
              <a:off x="12898886" y="5979736"/>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l 9">
              <a:extLst>
                <a:ext uri="{FF2B5EF4-FFF2-40B4-BE49-F238E27FC236}">
                  <a16:creationId xmlns:a16="http://schemas.microsoft.com/office/drawing/2014/main" id="{CC86A123-66EA-35D6-5FE8-06681CF25884}"/>
                </a:ext>
              </a:extLst>
            </p:cNvPr>
            <p:cNvSpPr/>
            <p:nvPr/>
          </p:nvSpPr>
          <p:spPr>
            <a:xfrm>
              <a:off x="8389231" y="600051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Cross 3">
              <a:extLst>
                <a:ext uri="{FF2B5EF4-FFF2-40B4-BE49-F238E27FC236}">
                  <a16:creationId xmlns:a16="http://schemas.microsoft.com/office/drawing/2014/main" id="{3EFF431D-9DB2-AF15-4519-2D6A778B08D2}"/>
                </a:ext>
              </a:extLst>
            </p:cNvPr>
            <p:cNvSpPr/>
            <p:nvPr/>
          </p:nvSpPr>
          <p:spPr>
            <a:xfrm>
              <a:off x="8389231"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ross 15">
              <a:extLst>
                <a:ext uri="{FF2B5EF4-FFF2-40B4-BE49-F238E27FC236}">
                  <a16:creationId xmlns:a16="http://schemas.microsoft.com/office/drawing/2014/main" id="{2542E697-EF36-B4E1-FA6F-986C879C567F}"/>
                </a:ext>
              </a:extLst>
            </p:cNvPr>
            <p:cNvSpPr/>
            <p:nvPr/>
          </p:nvSpPr>
          <p:spPr>
            <a:xfrm>
              <a:off x="13935267"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ross 16">
              <a:extLst>
                <a:ext uri="{FF2B5EF4-FFF2-40B4-BE49-F238E27FC236}">
                  <a16:creationId xmlns:a16="http://schemas.microsoft.com/office/drawing/2014/main" id="{0E1ECA19-FD94-B514-733F-87EDDBE3CC96}"/>
                </a:ext>
              </a:extLst>
            </p:cNvPr>
            <p:cNvSpPr/>
            <p:nvPr/>
          </p:nvSpPr>
          <p:spPr>
            <a:xfrm>
              <a:off x="11867926"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7" name="Straight Arrow Connector 26">
              <a:extLst>
                <a:ext uri="{FF2B5EF4-FFF2-40B4-BE49-F238E27FC236}">
                  <a16:creationId xmlns:a16="http://schemas.microsoft.com/office/drawing/2014/main" id="{43DD64A9-872E-D8F0-C380-DA04CAAB5394}"/>
                </a:ext>
              </a:extLst>
            </p:cNvPr>
            <p:cNvCxnSpPr>
              <a:cxnSpLocks/>
              <a:stCxn id="4" idx="0"/>
              <a:endCxn id="10" idx="4"/>
            </p:cNvCxnSpPr>
            <p:nvPr/>
          </p:nvCxnSpPr>
          <p:spPr>
            <a:xfrm flipV="1">
              <a:off x="9333448" y="7809440"/>
              <a:ext cx="0"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68A0BF03-70A9-E28B-A548-5E2AF74E79E3}"/>
                </a:ext>
              </a:extLst>
            </p:cNvPr>
            <p:cNvCxnSpPr>
              <a:cxnSpLocks/>
              <a:stCxn id="17" idx="0"/>
            </p:cNvCxnSpPr>
            <p:nvPr/>
          </p:nvCxnSpPr>
          <p:spPr>
            <a:xfrm flipV="1">
              <a:off x="12812143" y="7809440"/>
              <a:ext cx="1033668"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a:extLst>
                <a:ext uri="{FF2B5EF4-FFF2-40B4-BE49-F238E27FC236}">
                  <a16:creationId xmlns:a16="http://schemas.microsoft.com/office/drawing/2014/main" id="{3D757AAA-D6BB-9270-F466-9873341A3E26}"/>
                </a:ext>
              </a:extLst>
            </p:cNvPr>
            <p:cNvCxnSpPr>
              <a:cxnSpLocks/>
              <a:stCxn id="16" idx="0"/>
            </p:cNvCxnSpPr>
            <p:nvPr/>
          </p:nvCxnSpPr>
          <p:spPr>
            <a:xfrm flipH="1" flipV="1">
              <a:off x="13845811" y="7809440"/>
              <a:ext cx="1033673"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grpSp>
      <p:sp>
        <p:nvSpPr>
          <p:cNvPr id="38" name="Right Brace 37">
            <a:extLst>
              <a:ext uri="{FF2B5EF4-FFF2-40B4-BE49-F238E27FC236}">
                <a16:creationId xmlns:a16="http://schemas.microsoft.com/office/drawing/2014/main" id="{0114115F-BD7C-56E5-A9A4-567ED5D8B4B0}"/>
              </a:ext>
            </a:extLst>
          </p:cNvPr>
          <p:cNvSpPr/>
          <p:nvPr/>
        </p:nvSpPr>
        <p:spPr>
          <a:xfrm rot="16200000">
            <a:off x="11290904" y="1242314"/>
            <a:ext cx="993913" cy="8751953"/>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0" name="TextBox 39">
            <a:extLst>
              <a:ext uri="{FF2B5EF4-FFF2-40B4-BE49-F238E27FC236}">
                <a16:creationId xmlns:a16="http://schemas.microsoft.com/office/drawing/2014/main" id="{00BA5C4A-89E2-3FCD-B35F-B79A91C7AE09}"/>
              </a:ext>
            </a:extLst>
          </p:cNvPr>
          <p:cNvSpPr txBox="1"/>
          <p:nvPr/>
        </p:nvSpPr>
        <p:spPr>
          <a:xfrm>
            <a:off x="3822337" y="3998990"/>
            <a:ext cx="1593104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accessibility </a:t>
            </a:r>
            <a:r>
              <a:rPr lang="en-US" sz="6000" dirty="0">
                <a:solidFill>
                  <a:srgbClr val="000000"/>
                </a:solidFill>
                <a:latin typeface="Helvetica Neue Light" panose="02000403000000020004" pitchFamily="2" charset="0"/>
                <a:ea typeface="Helvetica Neue Light" panose="02000403000000020004" pitchFamily="2" charset="0"/>
              </a:rPr>
              <a:t>experts</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 2 with a shared project.</a:t>
            </a:r>
          </a:p>
        </p:txBody>
      </p:sp>
      <p:sp>
        <p:nvSpPr>
          <p:cNvPr id="2" name="Slide Number Placeholder 5">
            <a:extLst>
              <a:ext uri="{FF2B5EF4-FFF2-40B4-BE49-F238E27FC236}">
                <a16:creationId xmlns:a16="http://schemas.microsoft.com/office/drawing/2014/main" id="{9D9567F7-57DA-8F8A-02A5-D23DAAD9898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50</a:t>
            </a:fld>
            <a:endParaRPr lang="en-US" sz="1800" dirty="0">
              <a:solidFill>
                <a:srgbClr val="5E5E5E"/>
              </a:solidFill>
            </a:endParaRPr>
          </a:p>
        </p:txBody>
      </p:sp>
      <p:sp>
        <p:nvSpPr>
          <p:cNvPr id="7" name="Text Placeholder 3">
            <a:extLst>
              <a:ext uri="{FF2B5EF4-FFF2-40B4-BE49-F238E27FC236}">
                <a16:creationId xmlns:a16="http://schemas.microsoft.com/office/drawing/2014/main" id="{00E609FD-5CC8-E588-0976-7CABA20C5537}"/>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748181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Results</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51</a:t>
            </a:fld>
            <a:endParaRPr lang="en-US" sz="1800" dirty="0">
              <a:solidFill>
                <a:srgbClr val="5E5E5E"/>
              </a:solidFill>
            </a:endParaRPr>
          </a:p>
        </p:txBody>
      </p:sp>
      <p:sp>
        <p:nvSpPr>
          <p:cNvPr id="3" name="Text Placeholder 3">
            <a:extLst>
              <a:ext uri="{FF2B5EF4-FFF2-40B4-BE49-F238E27FC236}">
                <a16:creationId xmlns:a16="http://schemas.microsoft.com/office/drawing/2014/main" id="{BD488F58-015C-F88D-BF60-E41CC8D131E9}"/>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a:t>
            </a:r>
            <a:r>
              <a:rPr lang="en-US" i="1" dirty="0">
                <a:latin typeface="Helvetica Neue UltraLight" panose="02000206000000020004" pitchFamily="2" charset="0"/>
                <a:ea typeface="Helvetica Neue UltraLight" panose="02000206000000020004" pitchFamily="2" charset="0"/>
                <a:cs typeface="Helvetica Neue Medium" panose="02000503000000020004" pitchFamily="2" charset="0"/>
              </a:rPr>
              <a:t>Evaluation</a:t>
            </a:r>
            <a:r>
              <a:rPr lang="en-US" i="1" dirty="0">
                <a:solidFill>
                  <a:srgbClr val="5E5E5E"/>
                </a:solidFill>
                <a:latin typeface="Helvetica Neue UltraLight" panose="02000206000000020004" pitchFamily="2" charset="0"/>
                <a:ea typeface="Helvetica Neue UltraLight" panose="02000206000000020004" pitchFamily="2" charset="0"/>
              </a:rPr>
              <a:t>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18708678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023456" y="911760"/>
            <a:ext cx="22525090" cy="345704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sz="10700" dirty="0"/>
              <a:t>Novices: </a:t>
            </a:r>
            <a:br>
              <a:rPr lang="en-US" dirty="0"/>
            </a:br>
            <a:r>
              <a:rPr lang="en-US" sz="5500" dirty="0">
                <a:latin typeface="Helvetica Neue" panose="02000503000000020004" pitchFamily="2" charset="0"/>
                <a:ea typeface="Helvetica Neue" panose="02000503000000020004" pitchFamily="2" charset="0"/>
                <a:cs typeface="Helvetica Neue" panose="02000503000000020004" pitchFamily="2" charset="0"/>
              </a:rPr>
              <a:t>3 / 3 felt more confident auditing visualizations for accessibility after Chartability.</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5">
            <a:extLst>
              <a:ext uri="{FF2B5EF4-FFF2-40B4-BE49-F238E27FC236}">
                <a16:creationId xmlns:a16="http://schemas.microsoft.com/office/drawing/2014/main" id="{9AA39F53-BCA5-9BB5-8EFC-376B96888F6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52</a:t>
            </a:fld>
            <a:endParaRPr lang="en-US" sz="1800" dirty="0">
              <a:solidFill>
                <a:srgbClr val="5E5E5E"/>
              </a:solidFill>
            </a:endParaRPr>
          </a:p>
        </p:txBody>
      </p:sp>
      <p:sp>
        <p:nvSpPr>
          <p:cNvPr id="3" name="Text Placeholder 3">
            <a:extLst>
              <a:ext uri="{FF2B5EF4-FFF2-40B4-BE49-F238E27FC236}">
                <a16:creationId xmlns:a16="http://schemas.microsoft.com/office/drawing/2014/main" id="{877A7E28-BEBE-2010-03C8-5EBA0C63DC52}"/>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323662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023456" y="911760"/>
            <a:ext cx="21971100" cy="262392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sz="11900" dirty="0"/>
              <a:t>Novices: </a:t>
            </a:r>
            <a:br>
              <a:rPr lang="en-US" dirty="0"/>
            </a:br>
            <a:r>
              <a:rPr lang="en-US" sz="6100" dirty="0">
                <a:solidFill>
                  <a:srgbClr val="5E5E5E"/>
                </a:solidFill>
                <a:latin typeface="Helvetica Neue Thin" panose="020B0403020202020204" pitchFamily="34" charset="0"/>
                <a:ea typeface="Helvetica Neue Thin" panose="020B0403020202020204" pitchFamily="34" charset="0"/>
                <a:cs typeface="Helvetica Neue" panose="02000503000000020004" pitchFamily="2" charset="0"/>
              </a:rPr>
              <a:t>3 / 3 felt more confident auditing visualizations for accessibility after Chartability.</a:t>
            </a:r>
            <a:endParaRPr sz="6100" dirty="0">
              <a:solidFill>
                <a:srgbClr val="5E5E5E"/>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sp>
        <p:nvSpPr>
          <p:cNvPr id="2" name="Slide Number Placeholder 5">
            <a:extLst>
              <a:ext uri="{FF2B5EF4-FFF2-40B4-BE49-F238E27FC236}">
                <a16:creationId xmlns:a16="http://schemas.microsoft.com/office/drawing/2014/main" id="{9AA39F53-BCA5-9BB5-8EFC-376B96888F6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53</a:t>
            </a:fld>
            <a:endParaRPr lang="en-US" sz="1800" dirty="0">
              <a:solidFill>
                <a:srgbClr val="5E5E5E"/>
              </a:solidFill>
            </a:endParaRPr>
          </a:p>
        </p:txBody>
      </p:sp>
      <p:sp>
        <p:nvSpPr>
          <p:cNvPr id="3" name="Text Placeholder 3">
            <a:extLst>
              <a:ext uri="{FF2B5EF4-FFF2-40B4-BE49-F238E27FC236}">
                <a16:creationId xmlns:a16="http://schemas.microsoft.com/office/drawing/2014/main" id="{877A7E28-BEBE-2010-03C8-5EBA0C63DC52}"/>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5" name="Google Shape;142;g10104eaf235_1_123">
            <a:extLst>
              <a:ext uri="{FF2B5EF4-FFF2-40B4-BE49-F238E27FC236}">
                <a16:creationId xmlns:a16="http://schemas.microsoft.com/office/drawing/2014/main" id="{ED5FDAF2-13F6-8848-0F8B-A2AAB8A43099}"/>
              </a:ext>
            </a:extLst>
          </p:cNvPr>
          <p:cNvSpPr txBox="1">
            <a:spLocks noGrp="1"/>
          </p:cNvSpPr>
          <p:nvPr>
            <p:ph type="body" idx="1"/>
          </p:nvPr>
        </p:nvSpPr>
        <p:spPr>
          <a:xfrm>
            <a:off x="8432800" y="3535680"/>
            <a:ext cx="15115746" cy="3775966"/>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helps me consider so much more than </a:t>
            </a:r>
            <a:r>
              <a:rPr lang="en-US" b="1" dirty="0"/>
              <a:t>colorblindness</a:t>
            </a:r>
            <a:r>
              <a:rPr lang="en-US" dirty="0"/>
              <a:t>”</a:t>
            </a:r>
          </a:p>
        </p:txBody>
      </p:sp>
      <p:sp>
        <p:nvSpPr>
          <p:cNvPr id="6" name="Google Shape;141;g10104eaf235_1_123">
            <a:extLst>
              <a:ext uri="{FF2B5EF4-FFF2-40B4-BE49-F238E27FC236}">
                <a16:creationId xmlns:a16="http://schemas.microsoft.com/office/drawing/2014/main" id="{EC2398AF-0495-37FA-6442-3710C659F0BF}"/>
              </a:ext>
            </a:extLst>
          </p:cNvPr>
          <p:cNvSpPr txBox="1">
            <a:spLocks/>
          </p:cNvSpPr>
          <p:nvPr/>
        </p:nvSpPr>
        <p:spPr>
          <a:xfrm>
            <a:off x="1020952" y="3367829"/>
            <a:ext cx="8628544" cy="245385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Expansive</a:t>
            </a:r>
          </a:p>
        </p:txBody>
      </p:sp>
    </p:spTree>
    <p:extLst>
      <p:ext uri="{BB962C8B-B14F-4D97-AF65-F5344CB8AC3E}">
        <p14:creationId xmlns:p14="http://schemas.microsoft.com/office/powerpoint/2010/main" val="138827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AA39F53-BCA5-9BB5-8EFC-376B96888F6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54</a:t>
            </a:fld>
            <a:endParaRPr lang="en-US" sz="1800" dirty="0">
              <a:solidFill>
                <a:srgbClr val="5E5E5E"/>
              </a:solidFill>
            </a:endParaRPr>
          </a:p>
        </p:txBody>
      </p:sp>
      <p:sp>
        <p:nvSpPr>
          <p:cNvPr id="3" name="Text Placeholder 3">
            <a:extLst>
              <a:ext uri="{FF2B5EF4-FFF2-40B4-BE49-F238E27FC236}">
                <a16:creationId xmlns:a16="http://schemas.microsoft.com/office/drawing/2014/main" id="{877A7E28-BEBE-2010-03C8-5EBA0C63DC52}"/>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6" name="Google Shape;142;g10104eaf235_1_123">
            <a:extLst>
              <a:ext uri="{FF2B5EF4-FFF2-40B4-BE49-F238E27FC236}">
                <a16:creationId xmlns:a16="http://schemas.microsoft.com/office/drawing/2014/main" id="{BA83A344-470D-8A52-7D96-813CDC3BE9EC}"/>
              </a:ext>
            </a:extLst>
          </p:cNvPr>
          <p:cNvSpPr txBox="1">
            <a:spLocks/>
          </p:cNvSpPr>
          <p:nvPr/>
        </p:nvSpPr>
        <p:spPr>
          <a:xfrm>
            <a:off x="8432800" y="3535680"/>
            <a:ext cx="15115746" cy="3490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“I was </a:t>
            </a:r>
            <a:r>
              <a:rPr lang="en-US" b="1" dirty="0"/>
              <a:t>overwhelmed</a:t>
            </a:r>
            <a:r>
              <a:rPr lang="en-US" dirty="0"/>
              <a:t> by accessibility </a:t>
            </a:r>
            <a:r>
              <a:rPr lang="en-US" b="1" dirty="0"/>
              <a:t>at first</a:t>
            </a:r>
            <a:r>
              <a:rPr lang="en-US" dirty="0"/>
              <a:t>. But after trying Chartability, </a:t>
            </a:r>
            <a:r>
              <a:rPr lang="en-US" b="1" dirty="0"/>
              <a:t>now I feel like I have a process</a:t>
            </a:r>
            <a:r>
              <a:rPr lang="en-US" dirty="0"/>
              <a:t>.”</a:t>
            </a:r>
          </a:p>
        </p:txBody>
      </p:sp>
      <p:sp>
        <p:nvSpPr>
          <p:cNvPr id="12" name="Google Shape;141;g10104eaf235_1_123">
            <a:extLst>
              <a:ext uri="{FF2B5EF4-FFF2-40B4-BE49-F238E27FC236}">
                <a16:creationId xmlns:a16="http://schemas.microsoft.com/office/drawing/2014/main" id="{15EAE76C-81C4-4B55-2CDE-781A9C2B215B}"/>
              </a:ext>
            </a:extLst>
          </p:cNvPr>
          <p:cNvSpPr txBox="1">
            <a:spLocks/>
          </p:cNvSpPr>
          <p:nvPr/>
        </p:nvSpPr>
        <p:spPr>
          <a:xfrm>
            <a:off x="1023456" y="911760"/>
            <a:ext cx="21971100" cy="262392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7500"/>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sz="11000" dirty="0"/>
              <a:t>Novices: </a:t>
            </a:r>
            <a:br>
              <a:rPr lang="en-US" dirty="0"/>
            </a:br>
            <a:r>
              <a:rPr lang="en-US" sz="5600" dirty="0">
                <a:solidFill>
                  <a:srgbClr val="5E5E5E"/>
                </a:solidFill>
                <a:latin typeface="Helvetica Neue Thin" panose="020B0403020202020204" pitchFamily="34" charset="0"/>
                <a:ea typeface="Helvetica Neue Thin" panose="020B0403020202020204" pitchFamily="34" charset="0"/>
                <a:cs typeface="Helvetica Neue" panose="02000503000000020004" pitchFamily="2" charset="0"/>
              </a:rPr>
              <a:t>3 / 3 felt more confident auditing visualizations for accessibility after Chartability.</a:t>
            </a:r>
          </a:p>
        </p:txBody>
      </p:sp>
      <p:sp>
        <p:nvSpPr>
          <p:cNvPr id="16" name="Google Shape;141;g10104eaf235_1_123">
            <a:extLst>
              <a:ext uri="{FF2B5EF4-FFF2-40B4-BE49-F238E27FC236}">
                <a16:creationId xmlns:a16="http://schemas.microsoft.com/office/drawing/2014/main" id="{6955AAED-7B89-4640-B0A6-46FB42B185ED}"/>
              </a:ext>
            </a:extLst>
          </p:cNvPr>
          <p:cNvSpPr txBox="1">
            <a:spLocks/>
          </p:cNvSpPr>
          <p:nvPr/>
        </p:nvSpPr>
        <p:spPr>
          <a:xfrm>
            <a:off x="1020952" y="3367829"/>
            <a:ext cx="8628544" cy="245385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solidFill>
                  <a:srgbClr val="5E5E5E"/>
                </a:solidFill>
                <a:latin typeface="Helvetica Neue Thin" panose="020B0403020202020204" pitchFamily="34" charset="0"/>
                <a:ea typeface="Helvetica Neue Thin" panose="020B0403020202020204" pitchFamily="34" charset="0"/>
              </a:rPr>
              <a:t>Expansive</a:t>
            </a:r>
          </a:p>
          <a:p>
            <a:pPr hangingPunct="1">
              <a:buSzPts val="8500"/>
              <a:buFont typeface="Helvetica Neue"/>
              <a:buNone/>
            </a:pP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Clarifying</a:t>
            </a:r>
          </a:p>
        </p:txBody>
      </p:sp>
    </p:spTree>
    <p:extLst>
      <p:ext uri="{BB962C8B-B14F-4D97-AF65-F5344CB8AC3E}">
        <p14:creationId xmlns:p14="http://schemas.microsoft.com/office/powerpoint/2010/main" val="48130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AA39F53-BCA5-9BB5-8EFC-376B96888F6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55</a:t>
            </a:fld>
            <a:endParaRPr lang="en-US" sz="1800" dirty="0">
              <a:solidFill>
                <a:srgbClr val="5E5E5E"/>
              </a:solidFill>
            </a:endParaRPr>
          </a:p>
        </p:txBody>
      </p:sp>
      <p:sp>
        <p:nvSpPr>
          <p:cNvPr id="3" name="Text Placeholder 3">
            <a:extLst>
              <a:ext uri="{FF2B5EF4-FFF2-40B4-BE49-F238E27FC236}">
                <a16:creationId xmlns:a16="http://schemas.microsoft.com/office/drawing/2014/main" id="{877A7E28-BEBE-2010-03C8-5EBA0C63DC52}"/>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7" name="Google Shape;141;g10104eaf235_1_123">
            <a:extLst>
              <a:ext uri="{FF2B5EF4-FFF2-40B4-BE49-F238E27FC236}">
                <a16:creationId xmlns:a16="http://schemas.microsoft.com/office/drawing/2014/main" id="{E4FBEFF3-BA7A-BAC1-78F5-105DDEC59E34}"/>
              </a:ext>
            </a:extLst>
          </p:cNvPr>
          <p:cNvSpPr txBox="1">
            <a:spLocks/>
          </p:cNvSpPr>
          <p:nvPr/>
        </p:nvSpPr>
        <p:spPr>
          <a:xfrm>
            <a:off x="1020952" y="6858000"/>
            <a:ext cx="22342096" cy="3490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7500"/>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sz="11000" dirty="0"/>
              <a:t>Experts: </a:t>
            </a:r>
            <a:br>
              <a:rPr lang="en-US" dirty="0"/>
            </a:br>
            <a:r>
              <a:rPr lang="en-US" sz="5600" dirty="0">
                <a:latin typeface="Helvetica Neue" panose="02000503000000020004" pitchFamily="2" charset="0"/>
                <a:ea typeface="Helvetica Neue" panose="02000503000000020004" pitchFamily="2" charset="0"/>
                <a:cs typeface="Helvetica Neue" panose="02000503000000020004" pitchFamily="2" charset="0"/>
              </a:rPr>
              <a:t>3 / 3 intend to keep using Chartability in their own work.</a:t>
            </a:r>
          </a:p>
        </p:txBody>
      </p:sp>
      <p:sp>
        <p:nvSpPr>
          <p:cNvPr id="8" name="Google Shape;141;g10104eaf235_1_123">
            <a:extLst>
              <a:ext uri="{FF2B5EF4-FFF2-40B4-BE49-F238E27FC236}">
                <a16:creationId xmlns:a16="http://schemas.microsoft.com/office/drawing/2014/main" id="{B33DF0E3-1FD5-A876-974A-F6F97A48A49D}"/>
              </a:ext>
            </a:extLst>
          </p:cNvPr>
          <p:cNvSpPr txBox="1">
            <a:spLocks noGrp="1"/>
          </p:cNvSpPr>
          <p:nvPr>
            <p:ph type="title"/>
          </p:nvPr>
        </p:nvSpPr>
        <p:spPr>
          <a:xfrm>
            <a:off x="1023456" y="911760"/>
            <a:ext cx="21971100" cy="262392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sz="11900" dirty="0"/>
              <a:t>Novices: </a:t>
            </a:r>
            <a:br>
              <a:rPr lang="en-US" dirty="0"/>
            </a:br>
            <a:r>
              <a:rPr lang="en-US" sz="6100" dirty="0">
                <a:solidFill>
                  <a:srgbClr val="5E5E5E"/>
                </a:solidFill>
                <a:latin typeface="Helvetica Neue Thin" panose="020B0403020202020204" pitchFamily="34" charset="0"/>
                <a:ea typeface="Helvetica Neue Thin" panose="020B0403020202020204" pitchFamily="34" charset="0"/>
                <a:cs typeface="Helvetica Neue" panose="02000503000000020004" pitchFamily="2" charset="0"/>
              </a:rPr>
              <a:t>3 / 3 felt more confident auditing visualizations for accessibility after Chartability.</a:t>
            </a:r>
            <a:endParaRPr sz="6100" dirty="0">
              <a:solidFill>
                <a:srgbClr val="5E5E5E"/>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sp>
        <p:nvSpPr>
          <p:cNvPr id="10" name="Google Shape;141;g10104eaf235_1_123">
            <a:extLst>
              <a:ext uri="{FF2B5EF4-FFF2-40B4-BE49-F238E27FC236}">
                <a16:creationId xmlns:a16="http://schemas.microsoft.com/office/drawing/2014/main" id="{E67FFC99-1392-B66E-F5D7-4A573DC68CDB}"/>
              </a:ext>
            </a:extLst>
          </p:cNvPr>
          <p:cNvSpPr txBox="1">
            <a:spLocks/>
          </p:cNvSpPr>
          <p:nvPr/>
        </p:nvSpPr>
        <p:spPr>
          <a:xfrm>
            <a:off x="1020952" y="3367829"/>
            <a:ext cx="8628544" cy="245385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solidFill>
                  <a:srgbClr val="5E5E5E"/>
                </a:solidFill>
                <a:latin typeface="Helvetica Neue Thin" panose="020B0403020202020204" pitchFamily="34" charset="0"/>
                <a:ea typeface="Helvetica Neue Thin" panose="020B0403020202020204" pitchFamily="34" charset="0"/>
              </a:rPr>
              <a:t>Expansive</a:t>
            </a:r>
          </a:p>
          <a:p>
            <a:pPr hangingPunct="1">
              <a:buSzPts val="8500"/>
              <a:buFont typeface="Helvetica Neue"/>
              <a:buNone/>
            </a:pPr>
            <a:r>
              <a:rPr lang="en-US" dirty="0">
                <a:solidFill>
                  <a:srgbClr val="5E5E5E"/>
                </a:solidFill>
                <a:latin typeface="Helvetica Neue Thin" panose="020B0403020202020204" pitchFamily="34" charset="0"/>
                <a:ea typeface="Helvetica Neue Thin" panose="020B0403020202020204" pitchFamily="34" charset="0"/>
              </a:rPr>
              <a:t>Clarifying</a:t>
            </a:r>
          </a:p>
        </p:txBody>
      </p:sp>
    </p:spTree>
    <p:extLst>
      <p:ext uri="{BB962C8B-B14F-4D97-AF65-F5344CB8AC3E}">
        <p14:creationId xmlns:p14="http://schemas.microsoft.com/office/powerpoint/2010/main" val="3825537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AA39F53-BCA5-9BB5-8EFC-376B96888F6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56</a:t>
            </a:fld>
            <a:endParaRPr lang="en-US" sz="1800" dirty="0">
              <a:solidFill>
                <a:srgbClr val="5E5E5E"/>
              </a:solidFill>
            </a:endParaRPr>
          </a:p>
        </p:txBody>
      </p:sp>
      <p:sp>
        <p:nvSpPr>
          <p:cNvPr id="3" name="Text Placeholder 3">
            <a:extLst>
              <a:ext uri="{FF2B5EF4-FFF2-40B4-BE49-F238E27FC236}">
                <a16:creationId xmlns:a16="http://schemas.microsoft.com/office/drawing/2014/main" id="{877A7E28-BEBE-2010-03C8-5EBA0C63DC52}"/>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7" name="Google Shape;141;g10104eaf235_1_123">
            <a:extLst>
              <a:ext uri="{FF2B5EF4-FFF2-40B4-BE49-F238E27FC236}">
                <a16:creationId xmlns:a16="http://schemas.microsoft.com/office/drawing/2014/main" id="{E4FBEFF3-BA7A-BAC1-78F5-105DDEC59E34}"/>
              </a:ext>
            </a:extLst>
          </p:cNvPr>
          <p:cNvSpPr txBox="1">
            <a:spLocks/>
          </p:cNvSpPr>
          <p:nvPr/>
        </p:nvSpPr>
        <p:spPr>
          <a:xfrm>
            <a:off x="1020952" y="6858000"/>
            <a:ext cx="22342096" cy="3490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7500"/>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sz="11000" dirty="0"/>
              <a:t>Experts: </a:t>
            </a:r>
            <a:br>
              <a:rPr lang="en-US" dirty="0"/>
            </a:br>
            <a:r>
              <a:rPr lang="en-US" sz="5600" dirty="0">
                <a:latin typeface="Helvetica Neue Thin" panose="020B0403020202020204" pitchFamily="34" charset="0"/>
                <a:ea typeface="Helvetica Neue Thin" panose="020B0403020202020204" pitchFamily="34" charset="0"/>
                <a:cs typeface="Helvetica Neue" panose="02000503000000020004" pitchFamily="2" charset="0"/>
              </a:rPr>
              <a:t>3 / 3 intend to keep using Chartability in their own work.</a:t>
            </a:r>
          </a:p>
        </p:txBody>
      </p:sp>
      <p:sp>
        <p:nvSpPr>
          <p:cNvPr id="8" name="Google Shape;141;g10104eaf235_1_123">
            <a:extLst>
              <a:ext uri="{FF2B5EF4-FFF2-40B4-BE49-F238E27FC236}">
                <a16:creationId xmlns:a16="http://schemas.microsoft.com/office/drawing/2014/main" id="{B33DF0E3-1FD5-A876-974A-F6F97A48A49D}"/>
              </a:ext>
            </a:extLst>
          </p:cNvPr>
          <p:cNvSpPr txBox="1">
            <a:spLocks noGrp="1"/>
          </p:cNvSpPr>
          <p:nvPr>
            <p:ph type="title"/>
          </p:nvPr>
        </p:nvSpPr>
        <p:spPr>
          <a:xfrm>
            <a:off x="1023456" y="911760"/>
            <a:ext cx="21971100" cy="262392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sz="11900" dirty="0"/>
              <a:t>Novices: </a:t>
            </a:r>
            <a:br>
              <a:rPr lang="en-US" dirty="0"/>
            </a:br>
            <a:r>
              <a:rPr lang="en-US" sz="6100" dirty="0">
                <a:solidFill>
                  <a:srgbClr val="5E5E5E"/>
                </a:solidFill>
                <a:latin typeface="Helvetica Neue Thin" panose="020B0403020202020204" pitchFamily="34" charset="0"/>
                <a:ea typeface="Helvetica Neue Thin" panose="020B0403020202020204" pitchFamily="34" charset="0"/>
                <a:cs typeface="Helvetica Neue" panose="02000503000000020004" pitchFamily="2" charset="0"/>
              </a:rPr>
              <a:t>3 / 3 felt more confident auditing visualizations for accessibility after Chartability.</a:t>
            </a:r>
            <a:endParaRPr sz="6100" dirty="0">
              <a:solidFill>
                <a:srgbClr val="5E5E5E"/>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sp>
        <p:nvSpPr>
          <p:cNvPr id="10" name="Google Shape;141;g10104eaf235_1_123">
            <a:extLst>
              <a:ext uri="{FF2B5EF4-FFF2-40B4-BE49-F238E27FC236}">
                <a16:creationId xmlns:a16="http://schemas.microsoft.com/office/drawing/2014/main" id="{E67FFC99-1392-B66E-F5D7-4A573DC68CDB}"/>
              </a:ext>
            </a:extLst>
          </p:cNvPr>
          <p:cNvSpPr txBox="1">
            <a:spLocks/>
          </p:cNvSpPr>
          <p:nvPr/>
        </p:nvSpPr>
        <p:spPr>
          <a:xfrm>
            <a:off x="1020952" y="3367829"/>
            <a:ext cx="8628544" cy="245385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solidFill>
                  <a:srgbClr val="5E5E5E"/>
                </a:solidFill>
                <a:latin typeface="Helvetica Neue Thin" panose="020B0403020202020204" pitchFamily="34" charset="0"/>
                <a:ea typeface="Helvetica Neue Thin" panose="020B0403020202020204" pitchFamily="34" charset="0"/>
              </a:rPr>
              <a:t>Expansive</a:t>
            </a:r>
          </a:p>
          <a:p>
            <a:pPr hangingPunct="1">
              <a:buSzPts val="8500"/>
              <a:buFont typeface="Helvetica Neue"/>
              <a:buNone/>
            </a:pPr>
            <a:r>
              <a:rPr lang="en-US" dirty="0">
                <a:solidFill>
                  <a:srgbClr val="5E5E5E"/>
                </a:solidFill>
                <a:latin typeface="Helvetica Neue Thin" panose="020B0403020202020204" pitchFamily="34" charset="0"/>
                <a:ea typeface="Helvetica Neue Thin" panose="020B0403020202020204" pitchFamily="34" charset="0"/>
              </a:rPr>
              <a:t>Clarifying</a:t>
            </a:r>
          </a:p>
        </p:txBody>
      </p:sp>
      <p:sp>
        <p:nvSpPr>
          <p:cNvPr id="4" name="Google Shape;141;g10104eaf235_1_123">
            <a:extLst>
              <a:ext uri="{FF2B5EF4-FFF2-40B4-BE49-F238E27FC236}">
                <a16:creationId xmlns:a16="http://schemas.microsoft.com/office/drawing/2014/main" id="{EEE19D15-0359-AFC2-C493-9DCD1D5FBE74}"/>
              </a:ext>
            </a:extLst>
          </p:cNvPr>
          <p:cNvSpPr txBox="1">
            <a:spLocks/>
          </p:cNvSpPr>
          <p:nvPr/>
        </p:nvSpPr>
        <p:spPr>
          <a:xfrm>
            <a:off x="1020952" y="9305696"/>
            <a:ext cx="8628544" cy="245385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Grounding</a:t>
            </a:r>
          </a:p>
        </p:txBody>
      </p:sp>
      <p:sp>
        <p:nvSpPr>
          <p:cNvPr id="9" name="Google Shape;142;g10104eaf235_1_123">
            <a:extLst>
              <a:ext uri="{FF2B5EF4-FFF2-40B4-BE49-F238E27FC236}">
                <a16:creationId xmlns:a16="http://schemas.microsoft.com/office/drawing/2014/main" id="{54B1C5A8-E270-A63D-33FF-3E06163CBEAB}"/>
              </a:ext>
            </a:extLst>
          </p:cNvPr>
          <p:cNvSpPr txBox="1">
            <a:spLocks/>
          </p:cNvSpPr>
          <p:nvPr/>
        </p:nvSpPr>
        <p:spPr>
          <a:xfrm>
            <a:off x="8432800" y="9305696"/>
            <a:ext cx="15115746" cy="3490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lvl="0" indent="0"/>
            <a:r>
              <a:rPr lang="en-US" dirty="0"/>
              <a:t>“Chartability did a very good job of </a:t>
            </a:r>
            <a:r>
              <a:rPr lang="en-US" b="1" dirty="0"/>
              <a:t>highlighting concerns </a:t>
            </a:r>
            <a:r>
              <a:rPr lang="en-US" dirty="0"/>
              <a:t>that are </a:t>
            </a:r>
            <a:r>
              <a:rPr lang="en-US" b="1" dirty="0"/>
              <a:t>often ignored or forgotten</a:t>
            </a:r>
            <a:r>
              <a:rPr lang="en-US" dirty="0"/>
              <a:t> when auditing and designing/developing”</a:t>
            </a:r>
            <a:endParaRPr lang="en-US" sz="55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65141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AA39F53-BCA5-9BB5-8EFC-376B96888F6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57</a:t>
            </a:fld>
            <a:endParaRPr lang="en-US" sz="1800" dirty="0">
              <a:solidFill>
                <a:srgbClr val="5E5E5E"/>
              </a:solidFill>
            </a:endParaRPr>
          </a:p>
        </p:txBody>
      </p:sp>
      <p:sp>
        <p:nvSpPr>
          <p:cNvPr id="3" name="Text Placeholder 3">
            <a:extLst>
              <a:ext uri="{FF2B5EF4-FFF2-40B4-BE49-F238E27FC236}">
                <a16:creationId xmlns:a16="http://schemas.microsoft.com/office/drawing/2014/main" id="{877A7E28-BEBE-2010-03C8-5EBA0C63DC52}"/>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7" name="Google Shape;141;g10104eaf235_1_123">
            <a:extLst>
              <a:ext uri="{FF2B5EF4-FFF2-40B4-BE49-F238E27FC236}">
                <a16:creationId xmlns:a16="http://schemas.microsoft.com/office/drawing/2014/main" id="{E4FBEFF3-BA7A-BAC1-78F5-105DDEC59E34}"/>
              </a:ext>
            </a:extLst>
          </p:cNvPr>
          <p:cNvSpPr txBox="1">
            <a:spLocks/>
          </p:cNvSpPr>
          <p:nvPr/>
        </p:nvSpPr>
        <p:spPr>
          <a:xfrm>
            <a:off x="1020952" y="6858000"/>
            <a:ext cx="22342096" cy="3490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7500"/>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sz="11000" dirty="0"/>
              <a:t>Experts: </a:t>
            </a:r>
            <a:br>
              <a:rPr lang="en-US" dirty="0"/>
            </a:br>
            <a:r>
              <a:rPr lang="en-US" sz="5600" dirty="0">
                <a:latin typeface="Helvetica Neue Thin" panose="020B0403020202020204" pitchFamily="34" charset="0"/>
                <a:ea typeface="Helvetica Neue Thin" panose="020B0403020202020204" pitchFamily="34" charset="0"/>
                <a:cs typeface="Helvetica Neue" panose="02000503000000020004" pitchFamily="2" charset="0"/>
              </a:rPr>
              <a:t>3 / 3 intend to keep using Chartability in their own work.</a:t>
            </a:r>
          </a:p>
        </p:txBody>
      </p:sp>
      <p:sp>
        <p:nvSpPr>
          <p:cNvPr id="8" name="Google Shape;141;g10104eaf235_1_123">
            <a:extLst>
              <a:ext uri="{FF2B5EF4-FFF2-40B4-BE49-F238E27FC236}">
                <a16:creationId xmlns:a16="http://schemas.microsoft.com/office/drawing/2014/main" id="{B33DF0E3-1FD5-A876-974A-F6F97A48A49D}"/>
              </a:ext>
            </a:extLst>
          </p:cNvPr>
          <p:cNvSpPr txBox="1">
            <a:spLocks noGrp="1"/>
          </p:cNvSpPr>
          <p:nvPr>
            <p:ph type="title"/>
          </p:nvPr>
        </p:nvSpPr>
        <p:spPr>
          <a:xfrm>
            <a:off x="1023456" y="911760"/>
            <a:ext cx="21971100" cy="262392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sz="11900" dirty="0"/>
              <a:t>Novices: </a:t>
            </a:r>
            <a:br>
              <a:rPr lang="en-US" dirty="0"/>
            </a:br>
            <a:r>
              <a:rPr lang="en-US" sz="6100" dirty="0">
                <a:solidFill>
                  <a:srgbClr val="5E5E5E"/>
                </a:solidFill>
                <a:latin typeface="Helvetica Neue Thin" panose="020B0403020202020204" pitchFamily="34" charset="0"/>
                <a:ea typeface="Helvetica Neue Thin" panose="020B0403020202020204" pitchFamily="34" charset="0"/>
                <a:cs typeface="Helvetica Neue" panose="02000503000000020004" pitchFamily="2" charset="0"/>
              </a:rPr>
              <a:t>3 / 3 felt more confident auditing visualizations for accessibility after Chartability.</a:t>
            </a:r>
            <a:endParaRPr sz="6100" dirty="0">
              <a:solidFill>
                <a:srgbClr val="5E5E5E"/>
              </a:solidFill>
              <a:latin typeface="Helvetica Neue Thin" panose="020B0403020202020204" pitchFamily="34" charset="0"/>
              <a:ea typeface="Helvetica Neue Thin" panose="020B0403020202020204" pitchFamily="34" charset="0"/>
              <a:cs typeface="Helvetica Neue" panose="02000503000000020004" pitchFamily="2" charset="0"/>
            </a:endParaRPr>
          </a:p>
        </p:txBody>
      </p:sp>
      <p:sp>
        <p:nvSpPr>
          <p:cNvPr id="10" name="Google Shape;141;g10104eaf235_1_123">
            <a:extLst>
              <a:ext uri="{FF2B5EF4-FFF2-40B4-BE49-F238E27FC236}">
                <a16:creationId xmlns:a16="http://schemas.microsoft.com/office/drawing/2014/main" id="{E67FFC99-1392-B66E-F5D7-4A573DC68CDB}"/>
              </a:ext>
            </a:extLst>
          </p:cNvPr>
          <p:cNvSpPr txBox="1">
            <a:spLocks/>
          </p:cNvSpPr>
          <p:nvPr/>
        </p:nvSpPr>
        <p:spPr>
          <a:xfrm>
            <a:off x="1020952" y="3367829"/>
            <a:ext cx="8628544" cy="245385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solidFill>
                  <a:srgbClr val="5E5E5E"/>
                </a:solidFill>
                <a:latin typeface="Helvetica Neue Thin" panose="020B0403020202020204" pitchFamily="34" charset="0"/>
                <a:ea typeface="Helvetica Neue Thin" panose="020B0403020202020204" pitchFamily="34" charset="0"/>
              </a:rPr>
              <a:t>Expansive</a:t>
            </a:r>
          </a:p>
          <a:p>
            <a:pPr hangingPunct="1">
              <a:buSzPts val="8500"/>
              <a:buFont typeface="Helvetica Neue"/>
              <a:buNone/>
            </a:pPr>
            <a:r>
              <a:rPr lang="en-US" dirty="0">
                <a:solidFill>
                  <a:srgbClr val="5E5E5E"/>
                </a:solidFill>
                <a:latin typeface="Helvetica Neue Thin" panose="020B0403020202020204" pitchFamily="34" charset="0"/>
                <a:ea typeface="Helvetica Neue Thin" panose="020B0403020202020204" pitchFamily="34" charset="0"/>
              </a:rPr>
              <a:t>Clarifying</a:t>
            </a:r>
          </a:p>
        </p:txBody>
      </p:sp>
      <p:sp>
        <p:nvSpPr>
          <p:cNvPr id="4" name="Google Shape;141;g10104eaf235_1_123">
            <a:extLst>
              <a:ext uri="{FF2B5EF4-FFF2-40B4-BE49-F238E27FC236}">
                <a16:creationId xmlns:a16="http://schemas.microsoft.com/office/drawing/2014/main" id="{EEE19D15-0359-AFC2-C493-9DCD1D5FBE74}"/>
              </a:ext>
            </a:extLst>
          </p:cNvPr>
          <p:cNvSpPr txBox="1">
            <a:spLocks/>
          </p:cNvSpPr>
          <p:nvPr/>
        </p:nvSpPr>
        <p:spPr>
          <a:xfrm>
            <a:off x="1020952" y="9305696"/>
            <a:ext cx="8628544" cy="245385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solidFill>
                  <a:srgbClr val="5E5E5E"/>
                </a:solidFill>
                <a:latin typeface="Helvetica Neue Light" panose="02000403000000020004" pitchFamily="2" charset="0"/>
                <a:ea typeface="Helvetica Neue Light" panose="02000403000000020004" pitchFamily="2" charset="0"/>
                <a:cs typeface="Helvetica Neue Medium" panose="02000503000000020004" pitchFamily="2" charset="0"/>
              </a:rPr>
              <a:t>Grounding</a:t>
            </a:r>
          </a:p>
          <a:p>
            <a:pPr hangingPunct="1">
              <a:buSzPts val="8500"/>
              <a:buFont typeface="Helvetica Neue"/>
              <a:buNone/>
            </a:pP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Goes beyond</a:t>
            </a:r>
          </a:p>
        </p:txBody>
      </p:sp>
      <p:sp>
        <p:nvSpPr>
          <p:cNvPr id="9" name="Google Shape;142;g10104eaf235_1_123">
            <a:extLst>
              <a:ext uri="{FF2B5EF4-FFF2-40B4-BE49-F238E27FC236}">
                <a16:creationId xmlns:a16="http://schemas.microsoft.com/office/drawing/2014/main" id="{54B1C5A8-E270-A63D-33FF-3E06163CBEAB}"/>
              </a:ext>
            </a:extLst>
          </p:cNvPr>
          <p:cNvSpPr txBox="1">
            <a:spLocks/>
          </p:cNvSpPr>
          <p:nvPr/>
        </p:nvSpPr>
        <p:spPr>
          <a:xfrm>
            <a:off x="8432800" y="9305696"/>
            <a:ext cx="15115746" cy="3490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“Chartability </a:t>
            </a:r>
            <a:r>
              <a:rPr lang="en-US" b="1" dirty="0"/>
              <a:t>goes beyond compliance</a:t>
            </a:r>
            <a:r>
              <a:rPr lang="en-US" dirty="0"/>
              <a:t>. It is clearly focusing on a </a:t>
            </a:r>
            <a:r>
              <a:rPr lang="en-US" b="1" dirty="0"/>
              <a:t>good experience</a:t>
            </a:r>
            <a:r>
              <a:rPr lang="en-US" dirty="0"/>
              <a:t>.”</a:t>
            </a:r>
          </a:p>
        </p:txBody>
      </p:sp>
    </p:spTree>
    <p:extLst>
      <p:ext uri="{BB962C8B-B14F-4D97-AF65-F5344CB8AC3E}">
        <p14:creationId xmlns:p14="http://schemas.microsoft.com/office/powerpoint/2010/main" val="3136543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What other results are worth noting from </a:t>
            </a:r>
            <a:r>
              <a:rPr lang="en-US" dirty="0" err="1"/>
              <a:t>Chartability’s</a:t>
            </a:r>
            <a:r>
              <a:rPr lang="en-US" dirty="0"/>
              <a:t> use?</a:t>
            </a:r>
          </a:p>
        </p:txBody>
      </p:sp>
      <p:sp>
        <p:nvSpPr>
          <p:cNvPr id="4" name="Slide Number Placeholder 5">
            <a:extLst>
              <a:ext uri="{FF2B5EF4-FFF2-40B4-BE49-F238E27FC236}">
                <a16:creationId xmlns:a16="http://schemas.microsoft.com/office/drawing/2014/main" id="{A23BA140-2258-86A8-2649-D67A50A95033}"/>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58</a:t>
            </a:fld>
            <a:endParaRPr lang="en-US" sz="1800" dirty="0">
              <a:solidFill>
                <a:srgbClr val="5E5E5E"/>
              </a:solidFill>
            </a:endParaRPr>
          </a:p>
        </p:txBody>
      </p:sp>
      <p:sp>
        <p:nvSpPr>
          <p:cNvPr id="3" name="Text Placeholder 3">
            <a:extLst>
              <a:ext uri="{FF2B5EF4-FFF2-40B4-BE49-F238E27FC236}">
                <a16:creationId xmlns:a16="http://schemas.microsoft.com/office/drawing/2014/main" id="{66FC6EAB-AB42-993E-BA1B-6CEB1E0BD74A}"/>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47600858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766115"/>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Chartability is well-travelled</a:t>
            </a:r>
            <a:endParaRPr dirty="0"/>
          </a:p>
        </p:txBody>
      </p:sp>
      <p:pic>
        <p:nvPicPr>
          <p:cNvPr id="31746" name="Picture 2" descr="Microsoft logo">
            <a:extLst>
              <a:ext uri="{FF2B5EF4-FFF2-40B4-BE49-F238E27FC236}">
                <a16:creationId xmlns:a16="http://schemas.microsoft.com/office/drawing/2014/main" id="{C44B62DD-45DE-D762-6912-0E7CE0CE1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379" b="15281"/>
          <a:stretch/>
        </p:blipFill>
        <p:spPr bwMode="auto">
          <a:xfrm>
            <a:off x="539550" y="6082435"/>
            <a:ext cx="4971156" cy="2212443"/>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ighcharts logo">
            <a:extLst>
              <a:ext uri="{FF2B5EF4-FFF2-40B4-BE49-F238E27FC236}">
                <a16:creationId xmlns:a16="http://schemas.microsoft.com/office/drawing/2014/main" id="{D645582F-C24D-4E67-1F64-C3E5DDE0A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307" y="5768143"/>
            <a:ext cx="6176466" cy="252673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Project Jupyter logo">
            <a:extLst>
              <a:ext uri="{FF2B5EF4-FFF2-40B4-BE49-F238E27FC236}">
                <a16:creationId xmlns:a16="http://schemas.microsoft.com/office/drawing/2014/main" id="{DC177F81-3E04-1344-6828-CECC33ED2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6782" y="8539869"/>
            <a:ext cx="2810989" cy="325824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Fizz Studio Logo">
            <a:extLst>
              <a:ext uri="{FF2B5EF4-FFF2-40B4-BE49-F238E27FC236}">
                <a16:creationId xmlns:a16="http://schemas.microsoft.com/office/drawing/2014/main" id="{96B71B05-8A8A-A868-3CF6-F347CF098ED2}"/>
              </a:ext>
            </a:extLst>
          </p:cNvPr>
          <p:cNvPicPr>
            <a:picLocks noChangeAspect="1"/>
          </p:cNvPicPr>
          <p:nvPr/>
        </p:nvPicPr>
        <p:blipFill>
          <a:blip r:embed="rId6"/>
          <a:stretch>
            <a:fillRect/>
          </a:stretch>
        </p:blipFill>
        <p:spPr>
          <a:xfrm>
            <a:off x="19068071" y="5666797"/>
            <a:ext cx="3867903" cy="2729426"/>
          </a:xfrm>
          <a:prstGeom prst="rect">
            <a:avLst/>
          </a:prstGeom>
        </p:spPr>
      </p:pic>
      <p:pic>
        <p:nvPicPr>
          <p:cNvPr id="31752" name="Picture 8" descr="FiveThirtyEight logo">
            <a:extLst>
              <a:ext uri="{FF2B5EF4-FFF2-40B4-BE49-F238E27FC236}">
                <a16:creationId xmlns:a16="http://schemas.microsoft.com/office/drawing/2014/main" id="{5CC44C3B-5A9C-10E6-97FE-16100EE5716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5948"/>
          <a:stretch/>
        </p:blipFill>
        <p:spPr bwMode="auto">
          <a:xfrm>
            <a:off x="19196839" y="9077483"/>
            <a:ext cx="3859923" cy="2858372"/>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descr="UCLA logo">
            <a:extLst>
              <a:ext uri="{FF2B5EF4-FFF2-40B4-BE49-F238E27FC236}">
                <a16:creationId xmlns:a16="http://schemas.microsoft.com/office/drawing/2014/main" id="{3A2A17CB-7CC6-4A31-0447-0D260AACD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535" y="9508095"/>
            <a:ext cx="3700589" cy="2325058"/>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Seal of San Francisco">
            <a:extLst>
              <a:ext uri="{FF2B5EF4-FFF2-40B4-BE49-F238E27FC236}">
                <a16:creationId xmlns:a16="http://schemas.microsoft.com/office/drawing/2014/main" id="{5DF80E28-50F8-7EEC-F29F-EEA932455E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9503" y="8650020"/>
            <a:ext cx="3202075" cy="3202075"/>
          </a:xfrm>
          <a:prstGeom prst="rect">
            <a:avLst/>
          </a:prstGeom>
          <a:noFill/>
          <a:extLst>
            <a:ext uri="{909E8E84-426E-40DD-AFC4-6F175D3DCCD1}">
              <a14:hiddenFill xmlns:a14="http://schemas.microsoft.com/office/drawing/2010/main">
                <a:solidFill>
                  <a:srgbClr val="FFFFFF"/>
                </a:solidFill>
              </a14:hiddenFill>
            </a:ext>
          </a:extLst>
        </p:spPr>
      </p:pic>
      <p:pic>
        <p:nvPicPr>
          <p:cNvPr id="31760" name="Picture 16" descr="University of Missouri School of Journalism">
            <a:extLst>
              <a:ext uri="{FF2B5EF4-FFF2-40B4-BE49-F238E27FC236}">
                <a16:creationId xmlns:a16="http://schemas.microsoft.com/office/drawing/2014/main" id="{B469CB3F-41B6-EA44-49D5-B047419524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600" b="14997"/>
          <a:stretch/>
        </p:blipFill>
        <p:spPr bwMode="auto">
          <a:xfrm>
            <a:off x="12438773" y="9120234"/>
            <a:ext cx="6431117" cy="28441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CA3F9564-3E43-3647-9D98-EDFB6E6CEAE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59</a:t>
            </a:fld>
            <a:endParaRPr lang="en-US" sz="1800" dirty="0">
              <a:solidFill>
                <a:srgbClr val="5E5E5E"/>
              </a:solidFill>
            </a:endParaRPr>
          </a:p>
        </p:txBody>
      </p:sp>
      <p:sp>
        <p:nvSpPr>
          <p:cNvPr id="7" name="Text Placeholder 3">
            <a:extLst>
              <a:ext uri="{FF2B5EF4-FFF2-40B4-BE49-F238E27FC236}">
                <a16:creationId xmlns:a16="http://schemas.microsoft.com/office/drawing/2014/main" id="{E27661EC-079C-1DF9-E9B1-B283B45F5D3C}"/>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026" name="Picture 2" descr="arXiv logo">
            <a:extLst>
              <a:ext uri="{FF2B5EF4-FFF2-40B4-BE49-F238E27FC236}">
                <a16:creationId xmlns:a16="http://schemas.microsoft.com/office/drawing/2014/main" id="{1014E26E-CE90-2DC8-CC58-9F050AF5A3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537130" y="5999002"/>
            <a:ext cx="5003056" cy="22538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ew York Times Logo">
            <a:extLst>
              <a:ext uri="{FF2B5EF4-FFF2-40B4-BE49-F238E27FC236}">
                <a16:creationId xmlns:a16="http://schemas.microsoft.com/office/drawing/2014/main" id="{747838D5-DFC9-95E0-2CBE-98625FF52D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1429" y="1979592"/>
            <a:ext cx="6764903" cy="38052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BC Logo">
            <a:extLst>
              <a:ext uri="{FF2B5EF4-FFF2-40B4-BE49-F238E27FC236}">
                <a16:creationId xmlns:a16="http://schemas.microsoft.com/office/drawing/2014/main" id="{5CDB1201-774F-557B-4334-3F9BB791B0D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14269" y="2935083"/>
            <a:ext cx="6355461" cy="18176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uters Institute for the Study of Journalism at the University of Oxford, logo">
            <a:extLst>
              <a:ext uri="{FF2B5EF4-FFF2-40B4-BE49-F238E27FC236}">
                <a16:creationId xmlns:a16="http://schemas.microsoft.com/office/drawing/2014/main" id="{17DC1D25-7DB7-F270-20D3-B99172BA09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16972" y="2509009"/>
            <a:ext cx="5239790" cy="257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746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10" name="Slide Number Placeholder 5">
            <a:extLst>
              <a:ext uri="{FF2B5EF4-FFF2-40B4-BE49-F238E27FC236}">
                <a16:creationId xmlns:a16="http://schemas.microsoft.com/office/drawing/2014/main" id="{42CD20A4-2E17-3808-6DC4-29359C52CA30}"/>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a:t>
            </a:fld>
            <a:endParaRPr lang="en-US" sz="1800" dirty="0">
              <a:solidFill>
                <a:srgbClr val="5E5E5E"/>
              </a:solidFill>
            </a:endParaRPr>
          </a:p>
        </p:txBody>
      </p:sp>
      <p:sp>
        <p:nvSpPr>
          <p:cNvPr id="3" name="Text Placeholder 3">
            <a:extLst>
              <a:ext uri="{FF2B5EF4-FFF2-40B4-BE49-F238E27FC236}">
                <a16:creationId xmlns:a16="http://schemas.microsoft.com/office/drawing/2014/main" id="{C7614FA6-B5C9-0C0A-07A2-E9E97E6838C6}"/>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549062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766115"/>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Chartability is well-travelled</a:t>
            </a:r>
            <a:endParaRPr dirty="0"/>
          </a:p>
        </p:txBody>
      </p:sp>
      <p:pic>
        <p:nvPicPr>
          <p:cNvPr id="4" name="Picture 6" descr="Microsoft Excel logo">
            <a:extLst>
              <a:ext uri="{FF2B5EF4-FFF2-40B4-BE49-F238E27FC236}">
                <a16:creationId xmlns:a16="http://schemas.microsoft.com/office/drawing/2014/main" id="{B91A5F80-897A-24A6-7D62-FA2A42AF5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50" y="3356191"/>
            <a:ext cx="4047489" cy="2698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Microsoft Power BI logo">
            <a:extLst>
              <a:ext uri="{FF2B5EF4-FFF2-40B4-BE49-F238E27FC236}">
                <a16:creationId xmlns:a16="http://schemas.microsoft.com/office/drawing/2014/main" id="{8E80F76A-8EFD-F389-228F-5D21CA7A76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49" r="22543"/>
          <a:stretch/>
        </p:blipFill>
        <p:spPr bwMode="auto">
          <a:xfrm>
            <a:off x="6989562" y="3656371"/>
            <a:ext cx="2059250" cy="19372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Tableau Logo">
            <a:extLst>
              <a:ext uri="{FF2B5EF4-FFF2-40B4-BE49-F238E27FC236}">
                <a16:creationId xmlns:a16="http://schemas.microsoft.com/office/drawing/2014/main" id="{9DE78223-786A-7153-8093-E198BB4293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561" y="7602576"/>
            <a:ext cx="3662411" cy="20601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Vega-lite logo">
            <a:extLst>
              <a:ext uri="{FF2B5EF4-FFF2-40B4-BE49-F238E27FC236}">
                <a16:creationId xmlns:a16="http://schemas.microsoft.com/office/drawing/2014/main" id="{244C6AE8-093E-248F-F80F-9B8FE4B3E4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2768" y="3620735"/>
            <a:ext cx="2573205" cy="19299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D3 logo">
            <a:extLst>
              <a:ext uri="{FF2B5EF4-FFF2-40B4-BE49-F238E27FC236}">
                <a16:creationId xmlns:a16="http://schemas.microsoft.com/office/drawing/2014/main" id="{039B20FE-7EEA-31A2-9A56-5F0C03850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2943" y="7319741"/>
            <a:ext cx="2698327" cy="26983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Visa Chart Components">
            <a:extLst>
              <a:ext uri="{FF2B5EF4-FFF2-40B4-BE49-F238E27FC236}">
                <a16:creationId xmlns:a16="http://schemas.microsoft.com/office/drawing/2014/main" id="{CA0ABE9E-EE42-CBB4-EF01-7144D59DAE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29444" y="7542813"/>
            <a:ext cx="2306909" cy="22453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Altair logo">
            <a:extLst>
              <a:ext uri="{FF2B5EF4-FFF2-40B4-BE49-F238E27FC236}">
                <a16:creationId xmlns:a16="http://schemas.microsoft.com/office/drawing/2014/main" id="{D643E7FB-0A06-B3C7-022F-77D87F6DDE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87510" y="3494035"/>
            <a:ext cx="2437763" cy="2437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ggplot2 logo">
            <a:extLst>
              <a:ext uri="{FF2B5EF4-FFF2-40B4-BE49-F238E27FC236}">
                <a16:creationId xmlns:a16="http://schemas.microsoft.com/office/drawing/2014/main" id="{C2B322D8-C122-1709-9197-E39CDBED45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40186" y="7288156"/>
            <a:ext cx="2574341" cy="26983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Figma logo">
            <a:extLst>
              <a:ext uri="{FF2B5EF4-FFF2-40B4-BE49-F238E27FC236}">
                <a16:creationId xmlns:a16="http://schemas.microsoft.com/office/drawing/2014/main" id="{F65AE220-E484-6C28-FB44-D6E50662E2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09615" y="3656371"/>
            <a:ext cx="1289990" cy="193498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CA3F9564-3E43-3647-9D98-EDFB6E6CEAE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60</a:t>
            </a:fld>
            <a:endParaRPr lang="en-US" sz="1800" dirty="0">
              <a:solidFill>
                <a:srgbClr val="5E5E5E"/>
              </a:solidFill>
            </a:endParaRPr>
          </a:p>
        </p:txBody>
      </p:sp>
      <p:sp>
        <p:nvSpPr>
          <p:cNvPr id="7" name="Text Placeholder 3">
            <a:extLst>
              <a:ext uri="{FF2B5EF4-FFF2-40B4-BE49-F238E27FC236}">
                <a16:creationId xmlns:a16="http://schemas.microsoft.com/office/drawing/2014/main" id="{E27661EC-079C-1DF9-E9B1-B283B45F5D3C}"/>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538600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766114"/>
            <a:ext cx="21971100" cy="3419806"/>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Even best-in-class tools like </a:t>
            </a:r>
            <a:r>
              <a:rPr lang="en-US" dirty="0" err="1"/>
              <a:t>Highcharts</a:t>
            </a:r>
            <a:r>
              <a:rPr lang="en-US" dirty="0"/>
              <a:t> benefit from Chartability</a:t>
            </a:r>
            <a:endParaRPr dirty="0"/>
          </a:p>
        </p:txBody>
      </p:sp>
      <p:sp>
        <p:nvSpPr>
          <p:cNvPr id="3" name="Slide Number Placeholder 5">
            <a:extLst>
              <a:ext uri="{FF2B5EF4-FFF2-40B4-BE49-F238E27FC236}">
                <a16:creationId xmlns:a16="http://schemas.microsoft.com/office/drawing/2014/main" id="{CA3F9564-3E43-3647-9D98-EDFB6E6CEAE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61</a:t>
            </a:fld>
            <a:endParaRPr lang="en-US" sz="1800" dirty="0">
              <a:solidFill>
                <a:srgbClr val="5E5E5E"/>
              </a:solidFill>
            </a:endParaRPr>
          </a:p>
        </p:txBody>
      </p:sp>
      <p:sp>
        <p:nvSpPr>
          <p:cNvPr id="7" name="Text Placeholder 3">
            <a:extLst>
              <a:ext uri="{FF2B5EF4-FFF2-40B4-BE49-F238E27FC236}">
                <a16:creationId xmlns:a16="http://schemas.microsoft.com/office/drawing/2014/main" id="{E27661EC-079C-1DF9-E9B1-B283B45F5D3C}"/>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5" name="Picture 14" descr="A screenshot of a bullet chart from highcharts.">
            <a:extLst>
              <a:ext uri="{FF2B5EF4-FFF2-40B4-BE49-F238E27FC236}">
                <a16:creationId xmlns:a16="http://schemas.microsoft.com/office/drawing/2014/main" id="{9E9D95A1-FDA7-4DAC-1602-4AEE2206684E}"/>
              </a:ext>
            </a:extLst>
          </p:cNvPr>
          <p:cNvPicPr>
            <a:picLocks noChangeAspect="1"/>
          </p:cNvPicPr>
          <p:nvPr/>
        </p:nvPicPr>
        <p:blipFill>
          <a:blip r:embed="rId3"/>
          <a:stretch>
            <a:fillRect/>
          </a:stretch>
        </p:blipFill>
        <p:spPr>
          <a:xfrm>
            <a:off x="5956416" y="3073231"/>
            <a:ext cx="12471168" cy="9745389"/>
          </a:xfrm>
          <a:prstGeom prst="rect">
            <a:avLst/>
          </a:prstGeom>
        </p:spPr>
      </p:pic>
    </p:spTree>
    <p:extLst>
      <p:ext uri="{BB962C8B-B14F-4D97-AF65-F5344CB8AC3E}">
        <p14:creationId xmlns:p14="http://schemas.microsoft.com/office/powerpoint/2010/main" val="42174496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766114"/>
            <a:ext cx="21971100" cy="3419806"/>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Even best-in-class tools like </a:t>
            </a:r>
            <a:r>
              <a:rPr lang="en-US" dirty="0" err="1"/>
              <a:t>Highcharts</a:t>
            </a:r>
            <a:r>
              <a:rPr lang="en-US" dirty="0"/>
              <a:t> benefit from Chartability</a:t>
            </a:r>
            <a:endParaRPr dirty="0"/>
          </a:p>
        </p:txBody>
      </p:sp>
      <p:sp>
        <p:nvSpPr>
          <p:cNvPr id="3" name="Slide Number Placeholder 5">
            <a:extLst>
              <a:ext uri="{FF2B5EF4-FFF2-40B4-BE49-F238E27FC236}">
                <a16:creationId xmlns:a16="http://schemas.microsoft.com/office/drawing/2014/main" id="{CA3F9564-3E43-3647-9D98-EDFB6E6CEAE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62</a:t>
            </a:fld>
            <a:endParaRPr lang="en-US" sz="1800" dirty="0">
              <a:solidFill>
                <a:srgbClr val="5E5E5E"/>
              </a:solidFill>
            </a:endParaRPr>
          </a:p>
        </p:txBody>
      </p:sp>
      <p:sp>
        <p:nvSpPr>
          <p:cNvPr id="7" name="Text Placeholder 3">
            <a:extLst>
              <a:ext uri="{FF2B5EF4-FFF2-40B4-BE49-F238E27FC236}">
                <a16:creationId xmlns:a16="http://schemas.microsoft.com/office/drawing/2014/main" id="{E27661EC-079C-1DF9-E9B1-B283B45F5D3C}"/>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5" name="Picture 14" descr="A screenshot of a bullet chart from highcharts.">
            <a:extLst>
              <a:ext uri="{FF2B5EF4-FFF2-40B4-BE49-F238E27FC236}">
                <a16:creationId xmlns:a16="http://schemas.microsoft.com/office/drawing/2014/main" id="{9E9D95A1-FDA7-4DAC-1602-4AEE2206684E}"/>
              </a:ext>
            </a:extLst>
          </p:cNvPr>
          <p:cNvPicPr>
            <a:picLocks noChangeAspect="1"/>
          </p:cNvPicPr>
          <p:nvPr/>
        </p:nvPicPr>
        <p:blipFill>
          <a:blip r:embed="rId3"/>
          <a:stretch>
            <a:fillRect/>
          </a:stretch>
        </p:blipFill>
        <p:spPr>
          <a:xfrm>
            <a:off x="5956416" y="3073231"/>
            <a:ext cx="12471168" cy="9745389"/>
          </a:xfrm>
          <a:prstGeom prst="rect">
            <a:avLst/>
          </a:prstGeom>
        </p:spPr>
      </p:pic>
      <p:sp>
        <p:nvSpPr>
          <p:cNvPr id="16" name="TextBox 15">
            <a:extLst>
              <a:ext uri="{FF2B5EF4-FFF2-40B4-BE49-F238E27FC236}">
                <a16:creationId xmlns:a16="http://schemas.microsoft.com/office/drawing/2014/main" id="{2A4276E7-B8AE-59E0-18DE-FBCD89C917B7}"/>
              </a:ext>
            </a:extLst>
          </p:cNvPr>
          <p:cNvSpPr txBox="1"/>
          <p:nvPr/>
        </p:nvSpPr>
        <p:spPr>
          <a:xfrm>
            <a:off x="835454" y="4340334"/>
            <a:ext cx="4447309"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Chart type has an explanation in the docs</a:t>
            </a:r>
          </a:p>
        </p:txBody>
      </p:sp>
      <p:cxnSp>
        <p:nvCxnSpPr>
          <p:cNvPr id="18" name="Straight Arrow Connector 17">
            <a:extLst>
              <a:ext uri="{FF2B5EF4-FFF2-40B4-BE49-F238E27FC236}">
                <a16:creationId xmlns:a16="http://schemas.microsoft.com/office/drawing/2014/main" id="{57903711-1399-7DE3-F34E-68B75610167E}"/>
              </a:ext>
            </a:extLst>
          </p:cNvPr>
          <p:cNvCxnSpPr>
            <a:stCxn id="16" idx="3"/>
          </p:cNvCxnSpPr>
          <p:nvPr/>
        </p:nvCxnSpPr>
        <p:spPr>
          <a:xfrm flipV="1">
            <a:off x="5282763" y="4876800"/>
            <a:ext cx="673653" cy="7273"/>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24323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766114"/>
            <a:ext cx="21971100" cy="3419806"/>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Even best-in-class tools like </a:t>
            </a:r>
            <a:r>
              <a:rPr lang="en-US" dirty="0" err="1"/>
              <a:t>Highcharts</a:t>
            </a:r>
            <a:r>
              <a:rPr lang="en-US" dirty="0"/>
              <a:t> benefit from Chartability</a:t>
            </a:r>
            <a:endParaRPr dirty="0"/>
          </a:p>
        </p:txBody>
      </p:sp>
      <p:sp>
        <p:nvSpPr>
          <p:cNvPr id="3" name="Slide Number Placeholder 5">
            <a:extLst>
              <a:ext uri="{FF2B5EF4-FFF2-40B4-BE49-F238E27FC236}">
                <a16:creationId xmlns:a16="http://schemas.microsoft.com/office/drawing/2014/main" id="{CA3F9564-3E43-3647-9D98-EDFB6E6CEAE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63</a:t>
            </a:fld>
            <a:endParaRPr lang="en-US" sz="1800" dirty="0">
              <a:solidFill>
                <a:srgbClr val="5E5E5E"/>
              </a:solidFill>
            </a:endParaRPr>
          </a:p>
        </p:txBody>
      </p:sp>
      <p:sp>
        <p:nvSpPr>
          <p:cNvPr id="7" name="Text Placeholder 3">
            <a:extLst>
              <a:ext uri="{FF2B5EF4-FFF2-40B4-BE49-F238E27FC236}">
                <a16:creationId xmlns:a16="http://schemas.microsoft.com/office/drawing/2014/main" id="{E27661EC-079C-1DF9-E9B1-B283B45F5D3C}"/>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5" name="Picture 14" descr="A screenshot of a bullet chart from highcharts.">
            <a:extLst>
              <a:ext uri="{FF2B5EF4-FFF2-40B4-BE49-F238E27FC236}">
                <a16:creationId xmlns:a16="http://schemas.microsoft.com/office/drawing/2014/main" id="{9E9D95A1-FDA7-4DAC-1602-4AEE2206684E}"/>
              </a:ext>
            </a:extLst>
          </p:cNvPr>
          <p:cNvPicPr>
            <a:picLocks noChangeAspect="1"/>
          </p:cNvPicPr>
          <p:nvPr/>
        </p:nvPicPr>
        <p:blipFill>
          <a:blip r:embed="rId3"/>
          <a:stretch>
            <a:fillRect/>
          </a:stretch>
        </p:blipFill>
        <p:spPr>
          <a:xfrm>
            <a:off x="5956416" y="3073231"/>
            <a:ext cx="12471168" cy="9745389"/>
          </a:xfrm>
          <a:prstGeom prst="rect">
            <a:avLst/>
          </a:prstGeom>
        </p:spPr>
      </p:pic>
      <p:sp>
        <p:nvSpPr>
          <p:cNvPr id="16" name="TextBox 15">
            <a:extLst>
              <a:ext uri="{FF2B5EF4-FFF2-40B4-BE49-F238E27FC236}">
                <a16:creationId xmlns:a16="http://schemas.microsoft.com/office/drawing/2014/main" id="{2A4276E7-B8AE-59E0-18DE-FBCD89C917B7}"/>
              </a:ext>
            </a:extLst>
          </p:cNvPr>
          <p:cNvSpPr txBox="1"/>
          <p:nvPr/>
        </p:nvSpPr>
        <p:spPr>
          <a:xfrm>
            <a:off x="690880" y="7597672"/>
            <a:ext cx="459188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Improved keyboard and screen reader navigation</a:t>
            </a:r>
          </a:p>
        </p:txBody>
      </p:sp>
      <p:cxnSp>
        <p:nvCxnSpPr>
          <p:cNvPr id="18" name="Straight Arrow Connector 17">
            <a:extLst>
              <a:ext uri="{FF2B5EF4-FFF2-40B4-BE49-F238E27FC236}">
                <a16:creationId xmlns:a16="http://schemas.microsoft.com/office/drawing/2014/main" id="{57903711-1399-7DE3-F34E-68B75610167E}"/>
              </a:ext>
            </a:extLst>
          </p:cNvPr>
          <p:cNvCxnSpPr>
            <a:cxnSpLocks/>
            <a:stCxn id="16" idx="3"/>
          </p:cNvCxnSpPr>
          <p:nvPr/>
        </p:nvCxnSpPr>
        <p:spPr>
          <a:xfrm flipV="1">
            <a:off x="5282763" y="8134138"/>
            <a:ext cx="673653" cy="7273"/>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13123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766114"/>
            <a:ext cx="21971100" cy="3419806"/>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Even best-in-class tools like </a:t>
            </a:r>
            <a:r>
              <a:rPr lang="en-US" dirty="0" err="1"/>
              <a:t>Highcharts</a:t>
            </a:r>
            <a:r>
              <a:rPr lang="en-US" dirty="0"/>
              <a:t> benefit from Chartability</a:t>
            </a:r>
            <a:endParaRPr dirty="0"/>
          </a:p>
        </p:txBody>
      </p:sp>
      <p:sp>
        <p:nvSpPr>
          <p:cNvPr id="3" name="Slide Number Placeholder 5">
            <a:extLst>
              <a:ext uri="{FF2B5EF4-FFF2-40B4-BE49-F238E27FC236}">
                <a16:creationId xmlns:a16="http://schemas.microsoft.com/office/drawing/2014/main" id="{CA3F9564-3E43-3647-9D98-EDFB6E6CEAE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64</a:t>
            </a:fld>
            <a:endParaRPr lang="en-US" sz="1800" dirty="0">
              <a:solidFill>
                <a:srgbClr val="5E5E5E"/>
              </a:solidFill>
            </a:endParaRPr>
          </a:p>
        </p:txBody>
      </p:sp>
      <p:sp>
        <p:nvSpPr>
          <p:cNvPr id="7" name="Text Placeholder 3">
            <a:extLst>
              <a:ext uri="{FF2B5EF4-FFF2-40B4-BE49-F238E27FC236}">
                <a16:creationId xmlns:a16="http://schemas.microsoft.com/office/drawing/2014/main" id="{E27661EC-079C-1DF9-E9B1-B283B45F5D3C}"/>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5" name="Picture 14" descr="A screenshot of a bullet chart from highcharts.">
            <a:extLst>
              <a:ext uri="{FF2B5EF4-FFF2-40B4-BE49-F238E27FC236}">
                <a16:creationId xmlns:a16="http://schemas.microsoft.com/office/drawing/2014/main" id="{9E9D95A1-FDA7-4DAC-1602-4AEE2206684E}"/>
              </a:ext>
            </a:extLst>
          </p:cNvPr>
          <p:cNvPicPr>
            <a:picLocks noChangeAspect="1"/>
          </p:cNvPicPr>
          <p:nvPr/>
        </p:nvPicPr>
        <p:blipFill>
          <a:blip r:embed="rId3"/>
          <a:stretch>
            <a:fillRect/>
          </a:stretch>
        </p:blipFill>
        <p:spPr>
          <a:xfrm>
            <a:off x="5956416" y="3073231"/>
            <a:ext cx="12471168" cy="9745389"/>
          </a:xfrm>
          <a:prstGeom prst="rect">
            <a:avLst/>
          </a:prstGeom>
        </p:spPr>
      </p:pic>
      <p:sp>
        <p:nvSpPr>
          <p:cNvPr id="16" name="TextBox 15">
            <a:extLst>
              <a:ext uri="{FF2B5EF4-FFF2-40B4-BE49-F238E27FC236}">
                <a16:creationId xmlns:a16="http://schemas.microsoft.com/office/drawing/2014/main" id="{2A4276E7-B8AE-59E0-18DE-FBCD89C917B7}"/>
              </a:ext>
            </a:extLst>
          </p:cNvPr>
          <p:cNvSpPr txBox="1"/>
          <p:nvPr/>
        </p:nvSpPr>
        <p:spPr>
          <a:xfrm>
            <a:off x="690880" y="11508011"/>
            <a:ext cx="4591883"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Alt text made visible for a clear takeaway for all</a:t>
            </a:r>
          </a:p>
        </p:txBody>
      </p:sp>
      <p:cxnSp>
        <p:nvCxnSpPr>
          <p:cNvPr id="18" name="Straight Arrow Connector 17">
            <a:extLst>
              <a:ext uri="{FF2B5EF4-FFF2-40B4-BE49-F238E27FC236}">
                <a16:creationId xmlns:a16="http://schemas.microsoft.com/office/drawing/2014/main" id="{57903711-1399-7DE3-F34E-68B75610167E}"/>
              </a:ext>
            </a:extLst>
          </p:cNvPr>
          <p:cNvCxnSpPr>
            <a:cxnSpLocks/>
            <a:stCxn id="16" idx="3"/>
          </p:cNvCxnSpPr>
          <p:nvPr/>
        </p:nvCxnSpPr>
        <p:spPr>
          <a:xfrm flipV="1">
            <a:off x="5282763" y="12044477"/>
            <a:ext cx="673653" cy="7273"/>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75301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Community Involvement has Improved Chartability</a:t>
            </a:r>
            <a:endParaRPr dirty="0"/>
          </a:p>
        </p:txBody>
      </p:sp>
      <p:sp>
        <p:nvSpPr>
          <p:cNvPr id="142" name="Google Shape;142;g10104eaf235_1_123"/>
          <p:cNvSpPr txBox="1">
            <a:spLocks noGrp="1"/>
          </p:cNvSpPr>
          <p:nvPr>
            <p:ph type="body" idx="1"/>
          </p:nvPr>
        </p:nvSpPr>
        <p:spPr>
          <a:xfrm>
            <a:off x="1206450" y="6716262"/>
            <a:ext cx="21971100" cy="1743546"/>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Chartability is now on Version 2, with 50 total heuristics.</a:t>
            </a:r>
            <a:endParaRPr sz="5500" dirty="0">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18AF4711-CD8D-AE9A-F50F-8E32592948C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65</a:t>
            </a:fld>
            <a:endParaRPr lang="en-US" sz="1800" dirty="0">
              <a:solidFill>
                <a:srgbClr val="5E5E5E"/>
              </a:solidFill>
            </a:endParaRPr>
          </a:p>
        </p:txBody>
      </p:sp>
      <p:sp>
        <p:nvSpPr>
          <p:cNvPr id="3" name="Text Placeholder 3">
            <a:extLst>
              <a:ext uri="{FF2B5EF4-FFF2-40B4-BE49-F238E27FC236}">
                <a16:creationId xmlns:a16="http://schemas.microsoft.com/office/drawing/2014/main" id="{E9D7387A-D32D-A045-5EC1-4B87C8AD6591}"/>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611800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Conclusion</a:t>
            </a:r>
            <a:endParaRPr dirty="0"/>
          </a:p>
        </p:txBody>
      </p:sp>
      <p:sp>
        <p:nvSpPr>
          <p:cNvPr id="142" name="Google Shape;142;g10104eaf235_1_123"/>
          <p:cNvSpPr txBox="1">
            <a:spLocks noGrp="1"/>
          </p:cNvSpPr>
          <p:nvPr>
            <p:ph type="body" idx="1"/>
          </p:nvPr>
        </p:nvSpPr>
        <p:spPr>
          <a:xfrm>
            <a:off x="1206450" y="6716262"/>
            <a:ext cx="21971100" cy="2976378"/>
          </a:xfrm>
          <a:prstGeom prst="rect">
            <a:avLst/>
          </a:prstGeom>
          <a:noFill/>
          <a:ln>
            <a:noFill/>
          </a:ln>
        </p:spPr>
        <p:txBody>
          <a:bodyPr spcFirstLastPara="1" wrap="square" lIns="45700" tIns="45700" rIns="45700" bIns="45700" anchor="t" anchorCtr="0">
            <a:normAutofit/>
          </a:bodyPr>
          <a:lstStyle/>
          <a:p>
            <a:pPr marL="0" lvl="0" indent="0"/>
            <a:r>
              <a:rPr lang="en-US" sz="6000" dirty="0">
                <a:latin typeface="Helvetica Neue" panose="02000503000000020004" pitchFamily="2" charset="0"/>
                <a:ea typeface="Helvetica Neue" panose="02000503000000020004" pitchFamily="2" charset="0"/>
                <a:cs typeface="Helvetica Neue" panose="02000503000000020004" pitchFamily="2" charset="0"/>
              </a:rPr>
              <a:t>We collected and synthesized existing knowledge for practitioners into a usable artifact and believe we know a bit more about how this improves how they do this work.</a:t>
            </a:r>
            <a:endParaRPr sz="5500" dirty="0">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18AF4711-CD8D-AE9A-F50F-8E32592948C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66</a:t>
            </a:fld>
            <a:endParaRPr lang="en-US" sz="1800" dirty="0">
              <a:solidFill>
                <a:srgbClr val="5E5E5E"/>
              </a:solidFill>
            </a:endParaRPr>
          </a:p>
        </p:txBody>
      </p:sp>
      <p:sp>
        <p:nvSpPr>
          <p:cNvPr id="3" name="Text Placeholder 3">
            <a:extLst>
              <a:ext uri="{FF2B5EF4-FFF2-40B4-BE49-F238E27FC236}">
                <a16:creationId xmlns:a16="http://schemas.microsoft.com/office/drawing/2014/main" id="{E9D7387A-D32D-A045-5EC1-4B87C8AD6591}"/>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Results</a:t>
            </a:r>
            <a:r>
              <a:rPr lang="en-US" i="1" dirty="0">
                <a:solidFill>
                  <a:srgbClr val="5E5E5E"/>
                </a:solidFill>
                <a:latin typeface="Helvetica Neue UltraLight" panose="02000206000000020004" pitchFamily="2" charset="0"/>
                <a:ea typeface="Helvetica Neue UltraLight" panose="02000206000000020004" pitchFamily="2" charset="0"/>
              </a:rPr>
              <a:t>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4287404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My future work:</a:t>
            </a:r>
          </a:p>
          <a:p>
            <a:pPr algn="l"/>
            <a:r>
              <a:rPr lang="en-US" sz="107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How do tools shape how practitioners imagine the potential of their work</a:t>
            </a:r>
            <a:r>
              <a:rPr lang="en-US" sz="10700" dirty="0">
                <a:latin typeface="+mj-lt"/>
                <a:ea typeface="Helvetica Neue" panose="02000503000000020004" pitchFamily="2" charset="0"/>
                <a:cs typeface="Helvetica Neue" panose="02000503000000020004" pitchFamily="2" charset="0"/>
              </a:rPr>
              <a:t>?</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67</a:t>
            </a:fld>
            <a:endParaRPr lang="en-US" sz="1800" dirty="0">
              <a:solidFill>
                <a:srgbClr val="5E5E5E"/>
              </a:solidFill>
            </a:endParaRPr>
          </a:p>
        </p:txBody>
      </p:sp>
      <p:sp>
        <p:nvSpPr>
          <p:cNvPr id="4" name="Text Placeholder 3">
            <a:extLst>
              <a:ext uri="{FF2B5EF4-FFF2-40B4-BE49-F238E27FC236}">
                <a16:creationId xmlns:a16="http://schemas.microsoft.com/office/drawing/2014/main" id="{E97FEAA4-47E6-F227-431D-A7BA45573848}"/>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Future Work  </a:t>
            </a:r>
          </a:p>
        </p:txBody>
      </p:sp>
    </p:spTree>
    <p:extLst>
      <p:ext uri="{BB962C8B-B14F-4D97-AF65-F5344CB8AC3E}">
        <p14:creationId xmlns:p14="http://schemas.microsoft.com/office/powerpoint/2010/main" val="322661112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2513B-7A27-22EB-6A62-1C40F73D537D}"/>
              </a:ext>
            </a:extLst>
          </p:cNvPr>
          <p:cNvPicPr>
            <a:picLocks noChangeAspect="1"/>
          </p:cNvPicPr>
          <p:nvPr/>
        </p:nvPicPr>
        <p:blipFill>
          <a:blip r:embed="rId3"/>
          <a:stretch>
            <a:fillRect/>
          </a:stretch>
        </p:blipFill>
        <p:spPr>
          <a:xfrm>
            <a:off x="1207689" y="2139308"/>
            <a:ext cx="11642224" cy="9437384"/>
          </a:xfrm>
          <a:prstGeom prst="rect">
            <a:avLst/>
          </a:prstGeom>
        </p:spPr>
      </p:pic>
      <p:sp>
        <p:nvSpPr>
          <p:cNvPr id="7" name="TextBox 6">
            <a:extLst>
              <a:ext uri="{FF2B5EF4-FFF2-40B4-BE49-F238E27FC236}">
                <a16:creationId xmlns:a16="http://schemas.microsoft.com/office/drawing/2014/main" id="{8025AAC5-D581-B5C5-8FF0-16295AD6EFB1}"/>
              </a:ext>
            </a:extLst>
          </p:cNvPr>
          <p:cNvSpPr txBox="1"/>
          <p:nvPr/>
        </p:nvSpPr>
        <p:spPr>
          <a:xfrm>
            <a:off x="13426429" y="5272950"/>
            <a:ext cx="9819408"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Why do practitioners use tools and materials that produce inaccessible outcomes?</a:t>
            </a:r>
          </a:p>
        </p:txBody>
      </p:sp>
      <p:sp>
        <p:nvSpPr>
          <p:cNvPr id="2" name="Slide Number Placeholder 5">
            <a:extLst>
              <a:ext uri="{FF2B5EF4-FFF2-40B4-BE49-F238E27FC236}">
                <a16:creationId xmlns:a16="http://schemas.microsoft.com/office/drawing/2014/main" id="{5B9EFF36-D3AE-86FF-6E1A-087B28C4BD1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68</a:t>
            </a:fld>
            <a:endParaRPr lang="en-US" sz="1800" dirty="0">
              <a:solidFill>
                <a:srgbClr val="5E5E5E"/>
              </a:solidFill>
            </a:endParaRPr>
          </a:p>
        </p:txBody>
      </p:sp>
      <p:sp>
        <p:nvSpPr>
          <p:cNvPr id="3" name="Text Placeholder 3">
            <a:extLst>
              <a:ext uri="{FF2B5EF4-FFF2-40B4-BE49-F238E27FC236}">
                <a16:creationId xmlns:a16="http://schemas.microsoft.com/office/drawing/2014/main" id="{F7587450-FDE9-88C2-4DA0-2CA25856DD21}"/>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i="1" dirty="0">
                <a:solidFill>
                  <a:srgbClr val="5E5E5E"/>
                </a:solidFill>
                <a:latin typeface="Helvetica Neue UltraLight" panose="02000206000000020004" pitchFamily="2" charset="0"/>
                <a:ea typeface="Helvetica Neue UltraLight" panose="02000206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a:t>
            </a: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Future Work  </a:t>
            </a:r>
          </a:p>
        </p:txBody>
      </p:sp>
    </p:spTree>
    <p:extLst>
      <p:ext uri="{BB962C8B-B14F-4D97-AF65-F5344CB8AC3E}">
        <p14:creationId xmlns:p14="http://schemas.microsoft.com/office/powerpoint/2010/main" val="285198825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MU 05-899, Fall 2021"/>
          <p:cNvSpPr txBox="1">
            <a:spLocks noGrp="1"/>
          </p:cNvSpPr>
          <p:nvPr>
            <p:ph type="body" sz="quarter" idx="21"/>
          </p:nvPr>
        </p:nvSpPr>
        <p:spPr>
          <a:xfrm>
            <a:off x="562410" y="1023426"/>
            <a:ext cx="18279910"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rPr>
              <a:t>Frank Elavsky, Comm Talk, 2022 </a:t>
            </a:r>
            <a:r>
              <a:rPr lang="en-US"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@FrankElavsky</a:t>
            </a:r>
            <a:endParaRPr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27" name="TOPIC"/>
          <p:cNvSpPr txBox="1">
            <a:spLocks noGrp="1"/>
          </p:cNvSpPr>
          <p:nvPr>
            <p:ph type="title"/>
          </p:nvPr>
        </p:nvSpPr>
        <p:spPr>
          <a:xfrm>
            <a:off x="1206496" y="1422054"/>
            <a:ext cx="21971004" cy="4648201"/>
          </a:xfrm>
          <a:prstGeom prst="rect">
            <a:avLst/>
          </a:prstGeom>
        </p:spPr>
        <p:txBody>
          <a:bodyPr/>
          <a:lstStyle/>
          <a:p>
            <a:r>
              <a:rPr lang="en-US" dirty="0"/>
              <a:t>CHARTABILITY</a:t>
            </a:r>
            <a:endParaRPr dirty="0"/>
          </a:p>
        </p:txBody>
      </p:sp>
      <p:sp>
        <p:nvSpPr>
          <p:cNvPr id="226" name="Adam Perer and Dominik Moritz"/>
          <p:cNvSpPr txBox="1">
            <a:spLocks noGrp="1"/>
          </p:cNvSpPr>
          <p:nvPr>
            <p:ph type="body" sz="quarter" idx="1"/>
          </p:nvPr>
        </p:nvSpPr>
        <p:spPr>
          <a:xfrm>
            <a:off x="898359" y="12035617"/>
            <a:ext cx="18279910" cy="15489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US" sz="3600"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rPr>
              <a:t>by Frank Elavsky, Cynthia Bennett, Dominik Moritz</a:t>
            </a:r>
            <a:endParaRPr sz="3600" dirty="0">
              <a:solidFill>
                <a:srgbClr val="5E5E5E"/>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30" name="dig.cmu.edu/vis2021"/>
          <p:cNvSpPr txBox="1">
            <a:spLocks noGrp="1"/>
          </p:cNvSpPr>
          <p:nvPr>
            <p:ph type="body" sz="quarter" idx="22"/>
          </p:nvPr>
        </p:nvSpPr>
        <p:spPr>
          <a:xfrm>
            <a:off x="14928112" y="1064862"/>
            <a:ext cx="8500315"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frank.computer</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t>
            </a:r>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chartability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28" name="Data Visualization"/>
          <p:cNvSpPr txBox="1">
            <a:spLocks noGrp="1"/>
          </p:cNvSpPr>
          <p:nvPr>
            <p:ph type="body" sz="quarter" idx="23"/>
          </p:nvPr>
        </p:nvSpPr>
        <p:spPr>
          <a:xfrm>
            <a:off x="1201342" y="6070253"/>
            <a:ext cx="21971001" cy="2439767"/>
          </a:xfrm>
          <a:prstGeom prst="rect">
            <a:avLst/>
          </a:prstGeom>
        </p:spPr>
        <p:txBody>
          <a:bodyPr>
            <a:normAutofit/>
          </a:bodyPr>
          <a:lstStyle/>
          <a:p>
            <a:pPr algn="l"/>
            <a:r>
              <a:rPr lang="en-US" sz="6000" i="1" dirty="0">
                <a:latin typeface="Helvetica Neue Light" panose="02000403000000020004" pitchFamily="2" charset="0"/>
                <a:ea typeface="Helvetica Neue Light" panose="02000403000000020004" pitchFamily="2" charset="0"/>
              </a:rPr>
              <a:t>How accessible is my visualization? Evaluating visualization accessibility with Chartability.</a:t>
            </a:r>
            <a:endParaRPr sz="6000" i="1" dirty="0">
              <a:latin typeface="Helvetica Neue Light" panose="02000403000000020004" pitchFamily="2" charset="0"/>
              <a:ea typeface="Helvetica Neue Light" panose="02000403000000020004" pitchFamily="2" charset="0"/>
            </a:endParaRPr>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5">
                  <a:extLst>
                    <a:ext uri="{A12FA001-AC4F-418D-AE19-62706E023703}">
                      <ahyp:hlinkClr xmlns:ahyp="http://schemas.microsoft.com/office/drawing/2018/hyperlinkcolor" val="tx"/>
                    </a:ext>
                  </a:extLst>
                </a:hlinkClick>
              </a:rPr>
              <a:t>dig.cmu.edu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axle-</a:t>
            </a: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lab.com</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66225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66225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66225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11">
                  <a:extLst>
                    <a:ext uri="{A12FA001-AC4F-418D-AE19-62706E023703}">
                      <ahyp:hlinkClr xmlns:ahyp="http://schemas.microsoft.com/office/drawing/2018/hyperlinkcolor" val="tx"/>
                    </a:ext>
                  </a:extLst>
                </a:hlinkClick>
              </a:rPr>
              <a:t>hcii.cmu.edu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41650423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4" name="Google Shape;141;g10104eaf235_1_123">
            <a:extLst>
              <a:ext uri="{FF2B5EF4-FFF2-40B4-BE49-F238E27FC236}">
                <a16:creationId xmlns:a16="http://schemas.microsoft.com/office/drawing/2014/main" id="{F13D29A8-6948-55FE-1A04-A0E8E4E37952}"/>
              </a:ext>
            </a:extLst>
          </p:cNvPr>
          <p:cNvSpPr txBox="1">
            <a:spLocks/>
          </p:cNvSpPr>
          <p:nvPr/>
        </p:nvSpPr>
        <p:spPr>
          <a:xfrm>
            <a:off x="1358850" y="4658968"/>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Operable:</a:t>
            </a:r>
          </a:p>
        </p:txBody>
      </p:sp>
      <p:sp>
        <p:nvSpPr>
          <p:cNvPr id="5" name="Google Shape;142;g10104eaf235_1_123">
            <a:extLst>
              <a:ext uri="{FF2B5EF4-FFF2-40B4-BE49-F238E27FC236}">
                <a16:creationId xmlns:a16="http://schemas.microsoft.com/office/drawing/2014/main" id="{78FD5FB1-0120-2FE4-5D2D-0B48AA51B02B}"/>
              </a:ext>
            </a:extLst>
          </p:cNvPr>
          <p:cNvSpPr txBox="1">
            <a:spLocks/>
          </p:cNvSpPr>
          <p:nvPr/>
        </p:nvSpPr>
        <p:spPr>
          <a:xfrm>
            <a:off x="2487168" y="5775579"/>
            <a:ext cx="2084273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Different ways of interacting.</a:t>
            </a:r>
          </a:p>
        </p:txBody>
      </p:sp>
      <p:sp>
        <p:nvSpPr>
          <p:cNvPr id="2" name="Slide Number Placeholder 5">
            <a:extLst>
              <a:ext uri="{FF2B5EF4-FFF2-40B4-BE49-F238E27FC236}">
                <a16:creationId xmlns:a16="http://schemas.microsoft.com/office/drawing/2014/main" id="{8366149F-6F22-CB12-0EAB-0521FCD280E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a:t>
            </a:fld>
            <a:endParaRPr lang="en-US" sz="1800" dirty="0">
              <a:solidFill>
                <a:srgbClr val="5E5E5E"/>
              </a:solidFill>
            </a:endParaRPr>
          </a:p>
        </p:txBody>
      </p:sp>
      <p:sp>
        <p:nvSpPr>
          <p:cNvPr id="6" name="Text Placeholder 3">
            <a:extLst>
              <a:ext uri="{FF2B5EF4-FFF2-40B4-BE49-F238E27FC236}">
                <a16:creationId xmlns:a16="http://schemas.microsoft.com/office/drawing/2014/main" id="{F36BDAE3-E67C-F1B8-24C2-9C0530445235}"/>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792551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4" name="Google Shape;141;g10104eaf235_1_123">
            <a:extLst>
              <a:ext uri="{FF2B5EF4-FFF2-40B4-BE49-F238E27FC236}">
                <a16:creationId xmlns:a16="http://schemas.microsoft.com/office/drawing/2014/main" id="{F13D29A8-6948-55FE-1A04-A0E8E4E37952}"/>
              </a:ext>
            </a:extLst>
          </p:cNvPr>
          <p:cNvSpPr txBox="1">
            <a:spLocks/>
          </p:cNvSpPr>
          <p:nvPr/>
        </p:nvSpPr>
        <p:spPr>
          <a:xfrm>
            <a:off x="1358850" y="4658968"/>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Operable:</a:t>
            </a:r>
          </a:p>
        </p:txBody>
      </p:sp>
      <p:sp>
        <p:nvSpPr>
          <p:cNvPr id="5" name="Google Shape;142;g10104eaf235_1_123">
            <a:extLst>
              <a:ext uri="{FF2B5EF4-FFF2-40B4-BE49-F238E27FC236}">
                <a16:creationId xmlns:a16="http://schemas.microsoft.com/office/drawing/2014/main" id="{78FD5FB1-0120-2FE4-5D2D-0B48AA51B02B}"/>
              </a:ext>
            </a:extLst>
          </p:cNvPr>
          <p:cNvSpPr txBox="1">
            <a:spLocks/>
          </p:cNvSpPr>
          <p:nvPr/>
        </p:nvSpPr>
        <p:spPr>
          <a:xfrm>
            <a:off x="2487168" y="5775579"/>
            <a:ext cx="2084273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Different ways of interacting.</a:t>
            </a:r>
          </a:p>
        </p:txBody>
      </p:sp>
      <p:sp>
        <p:nvSpPr>
          <p:cNvPr id="6" name="Google Shape;141;g10104eaf235_1_123">
            <a:extLst>
              <a:ext uri="{FF2B5EF4-FFF2-40B4-BE49-F238E27FC236}">
                <a16:creationId xmlns:a16="http://schemas.microsoft.com/office/drawing/2014/main" id="{1C1012F6-BB42-847D-9FB5-129A8933940A}"/>
              </a:ext>
            </a:extLst>
          </p:cNvPr>
          <p:cNvSpPr txBox="1">
            <a:spLocks/>
          </p:cNvSpPr>
          <p:nvPr/>
        </p:nvSpPr>
        <p:spPr>
          <a:xfrm>
            <a:off x="1206400" y="7572856"/>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Understandable:</a:t>
            </a:r>
          </a:p>
        </p:txBody>
      </p:sp>
      <p:sp>
        <p:nvSpPr>
          <p:cNvPr id="7" name="Google Shape;142;g10104eaf235_1_123">
            <a:extLst>
              <a:ext uri="{FF2B5EF4-FFF2-40B4-BE49-F238E27FC236}">
                <a16:creationId xmlns:a16="http://schemas.microsoft.com/office/drawing/2014/main" id="{0965259C-4146-7E97-3661-15AD87316B37}"/>
              </a:ext>
            </a:extLst>
          </p:cNvPr>
          <p:cNvSpPr txBox="1">
            <a:spLocks/>
          </p:cNvSpPr>
          <p:nvPr/>
        </p:nvSpPr>
        <p:spPr>
          <a:xfrm>
            <a:off x="2487168" y="8689467"/>
            <a:ext cx="2069028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A minimum level of comprehension.</a:t>
            </a:r>
          </a:p>
        </p:txBody>
      </p:sp>
      <p:sp>
        <p:nvSpPr>
          <p:cNvPr id="2" name="Slide Number Placeholder 5">
            <a:extLst>
              <a:ext uri="{FF2B5EF4-FFF2-40B4-BE49-F238E27FC236}">
                <a16:creationId xmlns:a16="http://schemas.microsoft.com/office/drawing/2014/main" id="{5A455D10-EB3D-AC91-03A2-2BCF7AC3B8B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8</a:t>
            </a:fld>
            <a:endParaRPr lang="en-US" sz="1800" dirty="0">
              <a:solidFill>
                <a:srgbClr val="5E5E5E"/>
              </a:solidFill>
            </a:endParaRPr>
          </a:p>
        </p:txBody>
      </p:sp>
      <p:sp>
        <p:nvSpPr>
          <p:cNvPr id="8" name="Text Placeholder 3">
            <a:extLst>
              <a:ext uri="{FF2B5EF4-FFF2-40B4-BE49-F238E27FC236}">
                <a16:creationId xmlns:a16="http://schemas.microsoft.com/office/drawing/2014/main" id="{CEC99648-0C7D-5F30-E355-6CC0A956B766}"/>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47808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4" name="Google Shape;141;g10104eaf235_1_123">
            <a:extLst>
              <a:ext uri="{FF2B5EF4-FFF2-40B4-BE49-F238E27FC236}">
                <a16:creationId xmlns:a16="http://schemas.microsoft.com/office/drawing/2014/main" id="{F13D29A8-6948-55FE-1A04-A0E8E4E37952}"/>
              </a:ext>
            </a:extLst>
          </p:cNvPr>
          <p:cNvSpPr txBox="1">
            <a:spLocks/>
          </p:cNvSpPr>
          <p:nvPr/>
        </p:nvSpPr>
        <p:spPr>
          <a:xfrm>
            <a:off x="1358850" y="4658968"/>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Operable:</a:t>
            </a:r>
          </a:p>
        </p:txBody>
      </p:sp>
      <p:sp>
        <p:nvSpPr>
          <p:cNvPr id="5" name="Google Shape;142;g10104eaf235_1_123">
            <a:extLst>
              <a:ext uri="{FF2B5EF4-FFF2-40B4-BE49-F238E27FC236}">
                <a16:creationId xmlns:a16="http://schemas.microsoft.com/office/drawing/2014/main" id="{78FD5FB1-0120-2FE4-5D2D-0B48AA51B02B}"/>
              </a:ext>
            </a:extLst>
          </p:cNvPr>
          <p:cNvSpPr txBox="1">
            <a:spLocks/>
          </p:cNvSpPr>
          <p:nvPr/>
        </p:nvSpPr>
        <p:spPr>
          <a:xfrm>
            <a:off x="2487168" y="5775579"/>
            <a:ext cx="2084273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Different ways of interacting.</a:t>
            </a:r>
          </a:p>
        </p:txBody>
      </p:sp>
      <p:sp>
        <p:nvSpPr>
          <p:cNvPr id="6" name="Google Shape;141;g10104eaf235_1_123">
            <a:extLst>
              <a:ext uri="{FF2B5EF4-FFF2-40B4-BE49-F238E27FC236}">
                <a16:creationId xmlns:a16="http://schemas.microsoft.com/office/drawing/2014/main" id="{1C1012F6-BB42-847D-9FB5-129A8933940A}"/>
              </a:ext>
            </a:extLst>
          </p:cNvPr>
          <p:cNvSpPr txBox="1">
            <a:spLocks/>
          </p:cNvSpPr>
          <p:nvPr/>
        </p:nvSpPr>
        <p:spPr>
          <a:xfrm>
            <a:off x="1206400" y="7572856"/>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Understandable:</a:t>
            </a:r>
          </a:p>
        </p:txBody>
      </p:sp>
      <p:sp>
        <p:nvSpPr>
          <p:cNvPr id="7" name="Google Shape;142;g10104eaf235_1_123">
            <a:extLst>
              <a:ext uri="{FF2B5EF4-FFF2-40B4-BE49-F238E27FC236}">
                <a16:creationId xmlns:a16="http://schemas.microsoft.com/office/drawing/2014/main" id="{0965259C-4146-7E97-3661-15AD87316B37}"/>
              </a:ext>
            </a:extLst>
          </p:cNvPr>
          <p:cNvSpPr txBox="1">
            <a:spLocks/>
          </p:cNvSpPr>
          <p:nvPr/>
        </p:nvSpPr>
        <p:spPr>
          <a:xfrm>
            <a:off x="2487168" y="8689467"/>
            <a:ext cx="2069028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A minimum level of comprehension.</a:t>
            </a:r>
          </a:p>
        </p:txBody>
      </p:sp>
      <p:sp>
        <p:nvSpPr>
          <p:cNvPr id="8" name="Google Shape;141;g10104eaf235_1_123">
            <a:extLst>
              <a:ext uri="{FF2B5EF4-FFF2-40B4-BE49-F238E27FC236}">
                <a16:creationId xmlns:a16="http://schemas.microsoft.com/office/drawing/2014/main" id="{C675F28A-9C5D-7AFC-B358-5E44620F5BD8}"/>
              </a:ext>
            </a:extLst>
          </p:cNvPr>
          <p:cNvSpPr txBox="1">
            <a:spLocks/>
          </p:cNvSpPr>
          <p:nvPr/>
        </p:nvSpPr>
        <p:spPr>
          <a:xfrm>
            <a:off x="1206350" y="10310467"/>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Robust:</a:t>
            </a:r>
          </a:p>
        </p:txBody>
      </p:sp>
      <p:sp>
        <p:nvSpPr>
          <p:cNvPr id="9" name="Google Shape;142;g10104eaf235_1_123">
            <a:extLst>
              <a:ext uri="{FF2B5EF4-FFF2-40B4-BE49-F238E27FC236}">
                <a16:creationId xmlns:a16="http://schemas.microsoft.com/office/drawing/2014/main" id="{C389F87C-B949-97A2-4AFF-70BC04EF258E}"/>
              </a:ext>
            </a:extLst>
          </p:cNvPr>
          <p:cNvSpPr txBox="1">
            <a:spLocks/>
          </p:cNvSpPr>
          <p:nvPr/>
        </p:nvSpPr>
        <p:spPr>
          <a:xfrm>
            <a:off x="2487168" y="11427078"/>
            <a:ext cx="2069023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Standards, semantics, and technological interoperability.</a:t>
            </a:r>
          </a:p>
        </p:txBody>
      </p:sp>
      <p:sp>
        <p:nvSpPr>
          <p:cNvPr id="2" name="Slide Number Placeholder 5">
            <a:extLst>
              <a:ext uri="{FF2B5EF4-FFF2-40B4-BE49-F238E27FC236}">
                <a16:creationId xmlns:a16="http://schemas.microsoft.com/office/drawing/2014/main" id="{05B4BDEC-B64B-31FD-099C-22DD62996C1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9</a:t>
            </a:fld>
            <a:endParaRPr lang="en-US" sz="1800" dirty="0">
              <a:solidFill>
                <a:srgbClr val="5E5E5E"/>
              </a:solidFill>
            </a:endParaRPr>
          </a:p>
        </p:txBody>
      </p:sp>
      <p:sp>
        <p:nvSpPr>
          <p:cNvPr id="10" name="Text Placeholder 3">
            <a:extLst>
              <a:ext uri="{FF2B5EF4-FFF2-40B4-BE49-F238E27FC236}">
                <a16:creationId xmlns:a16="http://schemas.microsoft.com/office/drawing/2014/main" id="{0D205361-276A-6F7E-44F4-829D1961F213}"/>
              </a:ext>
            </a:extLst>
          </p:cNvPr>
          <p:cNvSpPr txBox="1">
            <a:spLocks/>
          </p:cNvSpPr>
          <p:nvPr/>
        </p:nvSpPr>
        <p:spPr>
          <a:xfrm>
            <a:off x="835454" y="12818620"/>
            <a:ext cx="22347105" cy="641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ctr" hangingPunct="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Introduction</a:t>
            </a:r>
            <a:r>
              <a:rPr lang="en-US" i="1" dirty="0">
                <a:solidFill>
                  <a:srgbClr val="5E5E5E"/>
                </a:solidFill>
                <a:latin typeface="Helvetica Neue UltraLight" panose="02000206000000020004" pitchFamily="2" charset="0"/>
                <a:ea typeface="Helvetica Neue UltraLight" panose="02000206000000020004" pitchFamily="2" charset="0"/>
              </a:rPr>
              <a:t> - Example - Design - Evaluation - Results - Future Work</a:t>
            </a:r>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179139856"/>
      </p:ext>
    </p:extLst>
  </p:cSld>
  <p:clrMapOvr>
    <a:masterClrMapping/>
  </p:clrMapOvr>
</p:sld>
</file>

<file path=ppt/theme/theme1.xml><?xml version="1.0" encoding="utf-8"?>
<a:theme xmlns:a="http://schemas.openxmlformats.org/drawingml/2006/main" name="21_BasicWhite">
  <a:themeElements>
    <a:clrScheme name="Custom 1">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5F5F5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22337</TotalTime>
  <Words>2580</Words>
  <Application>Microsoft Macintosh PowerPoint</Application>
  <PresentationFormat>Custom</PresentationFormat>
  <Paragraphs>388</Paragraphs>
  <Slides>69</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Helvetica Neue</vt:lpstr>
      <vt:lpstr>Helvetica Neue Light</vt:lpstr>
      <vt:lpstr>Helvetica Neue Medium</vt:lpstr>
      <vt:lpstr>Helvetica Neue Thin</vt:lpstr>
      <vt:lpstr>Helvetica Neue UltraLight</vt:lpstr>
      <vt:lpstr>21_BasicWhite</vt:lpstr>
      <vt:lpstr>CHARTABILITY</vt:lpstr>
      <vt:lpstr>26% of people living in the United States self-report living with a disability that affects their daily life.</vt:lpstr>
      <vt:lpstr>However, 97 – 99% of the top million websites analyzed each year have accessibility failures.</vt:lpstr>
      <vt:lpstr>Web Content Accessibility Guidelines (WCAG), May 1999 - Present</vt:lpstr>
      <vt:lpstr>WCAG informs policy for 55% of the world’s population.</vt:lpstr>
      <vt:lpstr>Perceivable:</vt:lpstr>
      <vt:lpstr>Perceivable:</vt:lpstr>
      <vt:lpstr>Perceivable:</vt:lpstr>
      <vt:lpstr>Perceivable:</vt:lpstr>
      <vt:lpstr>WCAG 2.1 has 78 criteria under these 4 principles</vt:lpstr>
      <vt:lpstr>Visualizations inform the public and guide decision-making, policy, and business.</vt:lpstr>
      <vt:lpstr>I have evidence in my own work that we need an equivalent set of guidelines for evaluating the accessibility of data visualizations.</vt:lpstr>
      <vt:lpstr>~100,000 tests ~250 visualizations mean 320 errors per visualization 0 visualizations error-free</vt:lpstr>
      <vt:lpstr>~100,000 tests ~250 visualizations mean 320 errors per visualization 0 visualizations error-free</vt:lpstr>
      <vt:lpstr>~100,000 tests ~250 visualizations mean 320 errors per visualization 0 visualizations error-free</vt:lpstr>
      <vt:lpstr>~100,000 tests ~250 visualizations mean 320 errors per visualization 0 visualizations error-free</vt:lpstr>
      <vt:lpstr>It is imperative that designers and developers learn to recognize access barriers.</vt:lpstr>
      <vt:lpstr>We need a WCAG for visualization.</vt:lpstr>
      <vt:lpstr>PowerPoint Presentation</vt:lpstr>
      <vt:lpstr>Example: Testing the accessibility of 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Conjecture 1: we can’t build a more accessible world if we don’t know how to recognize accessibility barriers.</vt:lpstr>
      <vt:lpstr>Conjecture 2: most practitioners don’t know how to recognize accessibility barriers because learning how is difficult and intimidating.</vt:lpstr>
      <vt:lpstr>Hypothesis: if we can collect and synthesize existing knowledge for practitioners into a usable artifact, we can improve how they do this work.</vt:lpstr>
      <vt:lpstr>How did we make Chartability?</vt:lpstr>
      <vt:lpstr>WCAG as our seed</vt:lpstr>
      <vt:lpstr>We supplement WCAG</vt:lpstr>
      <vt:lpstr>Thematic analysis of standards, research, and practitioner artifacts produced 45 heuristics.</vt:lpstr>
      <vt:lpstr>PowerPoint Presentation</vt:lpstr>
      <vt:lpstr>Compromising:</vt:lpstr>
      <vt:lpstr>Assistive:</vt:lpstr>
      <vt:lpstr>Flexible:</vt:lpstr>
      <vt:lpstr>Evaluation</vt:lpstr>
      <vt:lpstr>5 stages evaluating Chartability</vt:lpstr>
      <vt:lpstr>5 stages evaluating Chartability</vt:lpstr>
      <vt:lpstr>PowerPoint Presentation</vt:lpstr>
      <vt:lpstr>PowerPoint Presentation</vt:lpstr>
      <vt:lpstr>The practitioner evaluation</vt:lpstr>
      <vt:lpstr>Working on people’s real projects gave us deeper interview sessions</vt:lpstr>
      <vt:lpstr>PowerPoint Presentation</vt:lpstr>
      <vt:lpstr>PowerPoint Presentation</vt:lpstr>
      <vt:lpstr>Results</vt:lpstr>
      <vt:lpstr>Novices:  3 / 3 felt more confident auditing visualizations for accessibility after Chartability.</vt:lpstr>
      <vt:lpstr>Novices:  3 / 3 felt more confident auditing visualizations for accessibility after Chartability.</vt:lpstr>
      <vt:lpstr>PowerPoint Presentation</vt:lpstr>
      <vt:lpstr>Novices:  3 / 3 felt more confident auditing visualizations for accessibility after Chartability.</vt:lpstr>
      <vt:lpstr>Novices:  3 / 3 felt more confident auditing visualizations for accessibility after Chartability.</vt:lpstr>
      <vt:lpstr>Novices:  3 / 3 felt more confident auditing visualizations for accessibility after Chartability.</vt:lpstr>
      <vt:lpstr>PowerPoint Presentation</vt:lpstr>
      <vt:lpstr>Chartability is well-travelled</vt:lpstr>
      <vt:lpstr>Chartability is well-travelled</vt:lpstr>
      <vt:lpstr>Even best-in-class tools like Highcharts benefit from Chartability</vt:lpstr>
      <vt:lpstr>Even best-in-class tools like Highcharts benefit from Chartability</vt:lpstr>
      <vt:lpstr>Even best-in-class tools like Highcharts benefit from Chartability</vt:lpstr>
      <vt:lpstr>Even best-in-class tools like Highcharts benefit from Chartability</vt:lpstr>
      <vt:lpstr>Community Involvement has Improved Chartability</vt:lpstr>
      <vt:lpstr>Conclusion</vt:lpstr>
      <vt:lpstr>PowerPoint Presentation</vt:lpstr>
      <vt:lpstr>PowerPoint Presentation</vt:lpstr>
      <vt:lpstr>CHARTABILITY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dc:title>
  <cp:lastModifiedBy>Frank Josiah Elavsky</cp:lastModifiedBy>
  <cp:revision>47</cp:revision>
  <dcterms:modified xsi:type="dcterms:W3CDTF">2023-01-25T15:15:19Z</dcterms:modified>
</cp:coreProperties>
</file>